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6"/>
  </p:notesMasterIdLst>
  <p:sldIdLst>
    <p:sldId id="256" r:id="rId2"/>
    <p:sldId id="257" r:id="rId3"/>
    <p:sldId id="258" r:id="rId4"/>
    <p:sldId id="260" r:id="rId5"/>
    <p:sldId id="261" r:id="rId6"/>
    <p:sldId id="262" r:id="rId7"/>
    <p:sldId id="263" r:id="rId8"/>
    <p:sldId id="265" r:id="rId9"/>
    <p:sldId id="267" r:id="rId10"/>
    <p:sldId id="268" r:id="rId11"/>
    <p:sldId id="269" r:id="rId12"/>
    <p:sldId id="270" r:id="rId13"/>
    <p:sldId id="271" r:id="rId14"/>
    <p:sldId id="272" r:id="rId15"/>
    <p:sldId id="274" r:id="rId16"/>
    <p:sldId id="423" r:id="rId17"/>
    <p:sldId id="275" r:id="rId18"/>
    <p:sldId id="276" r:id="rId19"/>
    <p:sldId id="424" r:id="rId20"/>
    <p:sldId id="277" r:id="rId21"/>
    <p:sldId id="279" r:id="rId22"/>
    <p:sldId id="425" r:id="rId23"/>
    <p:sldId id="280" r:id="rId24"/>
    <p:sldId id="281" r:id="rId25"/>
    <p:sldId id="282" r:id="rId26"/>
    <p:sldId id="283" r:id="rId27"/>
    <p:sldId id="284" r:id="rId28"/>
    <p:sldId id="285" r:id="rId29"/>
    <p:sldId id="426" r:id="rId30"/>
    <p:sldId id="427" r:id="rId31"/>
    <p:sldId id="286" r:id="rId32"/>
    <p:sldId id="287" r:id="rId33"/>
    <p:sldId id="288" r:id="rId34"/>
    <p:sldId id="289" r:id="rId35"/>
    <p:sldId id="291" r:id="rId36"/>
    <p:sldId id="292" r:id="rId37"/>
    <p:sldId id="293" r:id="rId38"/>
    <p:sldId id="294" r:id="rId39"/>
    <p:sldId id="295" r:id="rId40"/>
    <p:sldId id="296" r:id="rId41"/>
    <p:sldId id="297" r:id="rId42"/>
    <p:sldId id="298" r:id="rId43"/>
    <p:sldId id="300" r:id="rId44"/>
    <p:sldId id="301" r:id="rId45"/>
    <p:sldId id="302" r:id="rId46"/>
    <p:sldId id="303" r:id="rId47"/>
    <p:sldId id="305" r:id="rId48"/>
    <p:sldId id="428" r:id="rId49"/>
    <p:sldId id="306" r:id="rId50"/>
    <p:sldId id="307" r:id="rId51"/>
    <p:sldId id="308" r:id="rId52"/>
    <p:sldId id="309" r:id="rId53"/>
    <p:sldId id="311" r:id="rId54"/>
    <p:sldId id="429" r:id="rId55"/>
    <p:sldId id="312" r:id="rId56"/>
    <p:sldId id="313" r:id="rId57"/>
    <p:sldId id="314" r:id="rId58"/>
    <p:sldId id="315" r:id="rId59"/>
    <p:sldId id="316" r:id="rId60"/>
    <p:sldId id="430" r:id="rId61"/>
    <p:sldId id="431" r:id="rId62"/>
    <p:sldId id="317" r:id="rId63"/>
    <p:sldId id="318" r:id="rId64"/>
    <p:sldId id="319" r:id="rId65"/>
    <p:sldId id="320" r:id="rId66"/>
    <p:sldId id="322" r:id="rId67"/>
    <p:sldId id="432" r:id="rId68"/>
    <p:sldId id="323" r:id="rId69"/>
    <p:sldId id="324" r:id="rId70"/>
    <p:sldId id="325" r:id="rId71"/>
    <p:sldId id="326" r:id="rId72"/>
    <p:sldId id="327" r:id="rId73"/>
    <p:sldId id="329" r:id="rId74"/>
    <p:sldId id="330" r:id="rId75"/>
    <p:sldId id="331" r:id="rId76"/>
    <p:sldId id="333" r:id="rId77"/>
    <p:sldId id="335" r:id="rId78"/>
    <p:sldId id="433" r:id="rId79"/>
    <p:sldId id="336" r:id="rId80"/>
    <p:sldId id="337" r:id="rId81"/>
    <p:sldId id="338" r:id="rId82"/>
    <p:sldId id="340" r:id="rId83"/>
    <p:sldId id="434" r:id="rId84"/>
    <p:sldId id="341" r:id="rId85"/>
    <p:sldId id="342" r:id="rId86"/>
    <p:sldId id="343" r:id="rId87"/>
    <p:sldId id="344" r:id="rId88"/>
    <p:sldId id="345" r:id="rId89"/>
    <p:sldId id="347" r:id="rId90"/>
    <p:sldId id="435" r:id="rId91"/>
    <p:sldId id="436" r:id="rId92"/>
    <p:sldId id="348" r:id="rId93"/>
    <p:sldId id="349" r:id="rId94"/>
    <p:sldId id="350" r:id="rId95"/>
    <p:sldId id="351" r:id="rId96"/>
    <p:sldId id="352" r:id="rId97"/>
    <p:sldId id="437" r:id="rId98"/>
    <p:sldId id="353" r:id="rId99"/>
    <p:sldId id="354" r:id="rId100"/>
    <p:sldId id="355" r:id="rId101"/>
    <p:sldId id="356" r:id="rId102"/>
    <p:sldId id="357" r:id="rId103"/>
    <p:sldId id="359" r:id="rId104"/>
    <p:sldId id="438" r:id="rId105"/>
    <p:sldId id="360" r:id="rId106"/>
    <p:sldId id="361" r:id="rId107"/>
    <p:sldId id="362" r:id="rId108"/>
    <p:sldId id="363" r:id="rId109"/>
    <p:sldId id="365" r:id="rId110"/>
    <p:sldId id="366" r:id="rId111"/>
    <p:sldId id="367" r:id="rId112"/>
    <p:sldId id="368" r:id="rId113"/>
    <p:sldId id="370" r:id="rId114"/>
    <p:sldId id="371" r:id="rId115"/>
    <p:sldId id="373" r:id="rId116"/>
    <p:sldId id="439" r:id="rId117"/>
    <p:sldId id="374" r:id="rId118"/>
    <p:sldId id="375" r:id="rId119"/>
    <p:sldId id="376" r:id="rId120"/>
    <p:sldId id="377" r:id="rId121"/>
    <p:sldId id="378" r:id="rId122"/>
    <p:sldId id="379" r:id="rId123"/>
    <p:sldId id="440" r:id="rId124"/>
    <p:sldId id="380" r:id="rId125"/>
    <p:sldId id="381" r:id="rId126"/>
    <p:sldId id="382" r:id="rId127"/>
    <p:sldId id="383" r:id="rId128"/>
    <p:sldId id="384" r:id="rId129"/>
    <p:sldId id="386" r:id="rId130"/>
    <p:sldId id="441" r:id="rId131"/>
    <p:sldId id="387" r:id="rId132"/>
    <p:sldId id="388" r:id="rId133"/>
    <p:sldId id="389" r:id="rId134"/>
    <p:sldId id="390" r:id="rId135"/>
    <p:sldId id="391" r:id="rId136"/>
    <p:sldId id="392" r:id="rId137"/>
    <p:sldId id="394" r:id="rId138"/>
    <p:sldId id="442" r:id="rId139"/>
    <p:sldId id="395" r:id="rId140"/>
    <p:sldId id="396" r:id="rId141"/>
    <p:sldId id="397" r:id="rId142"/>
    <p:sldId id="398" r:id="rId143"/>
    <p:sldId id="399" r:id="rId144"/>
    <p:sldId id="401" r:id="rId145"/>
    <p:sldId id="402" r:id="rId146"/>
    <p:sldId id="403" r:id="rId147"/>
    <p:sldId id="404" r:id="rId148"/>
    <p:sldId id="405" r:id="rId149"/>
    <p:sldId id="407" r:id="rId150"/>
    <p:sldId id="443" r:id="rId151"/>
    <p:sldId id="408" r:id="rId152"/>
    <p:sldId id="409" r:id="rId153"/>
    <p:sldId id="410" r:id="rId154"/>
    <p:sldId id="411" r:id="rId155"/>
    <p:sldId id="412" r:id="rId156"/>
    <p:sldId id="414" r:id="rId157"/>
    <p:sldId id="444" r:id="rId158"/>
    <p:sldId id="415" r:id="rId159"/>
    <p:sldId id="416" r:id="rId160"/>
    <p:sldId id="417" r:id="rId161"/>
    <p:sldId id="419" r:id="rId162"/>
    <p:sldId id="421" r:id="rId163"/>
    <p:sldId id="420" r:id="rId164"/>
    <p:sldId id="422" r:id="rId16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467" autoAdjust="0"/>
    <p:restoredTop sz="94610"/>
  </p:normalViewPr>
  <p:slideViewPr>
    <p:cSldViewPr snapToGrid="0" snapToObjects="1">
      <p:cViewPr varScale="1">
        <p:scale>
          <a:sx n="102" d="100"/>
          <a:sy n="102" d="100"/>
        </p:scale>
        <p:origin x="120" y="378"/>
      </p:cViewPr>
      <p:guideLst/>
    </p:cSldViewPr>
  </p:slideViewPr>
  <p:notesTextViewPr>
    <p:cViewPr>
      <p:scale>
        <a:sx n="1" d="1"/>
        <a:sy n="1" d="1"/>
      </p:scale>
      <p:origin x="0" y="0"/>
    </p:cViewPr>
  </p:notesTextViewPr>
  <p:sorterViewPr>
    <p:cViewPr>
      <p:scale>
        <a:sx n="100" d="100"/>
        <a:sy n="100" d="100"/>
      </p:scale>
      <p:origin x="0" y="-41154"/>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tableStyles" Target="tableStyles.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16486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115</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84f0a861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7818eca8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cd7a7639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715480da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d6a3e2f3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f6cb102d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3522763d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8344ba92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b70bb8bc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c8bbae14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094181e46103c3b2084b1#tid=68f60bcb7025800008f08408#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3a182211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de7a40e7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4b010373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315485a2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fd930f41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内容1#df=bc0f8dde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内容1#df=8c729650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内容1#df=b08ed26a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内容1#df=e98dc649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内容1#df=12d7232e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英语  选择性必修      第四册  BS</a:t>
            </a:r>
            <a:endParaRPr lang="en-US" sz="2400"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内容1#df=374c3666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内容1#df=faa8f065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内容1#df=4c87fe9f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刷应用文写作</a:t>
            </a:r>
            <a:endParaRPr lang="en-US" sz="2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2baf8fdd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27fbca02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3.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3.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3.xml"/></Relationships>
</file>

<file path=ppt/slides/_rels/slide10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2.xml"/><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4.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4.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4.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5.xml"/></Relationships>
</file>

<file path=ppt/slides/_rels/slide1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8.xml"/><Relationship Id="rId1" Type="http://schemas.openxmlformats.org/officeDocument/2006/relationships/slideLayout" Target="../slideLayouts/slideLayout4.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6.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6.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6.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6.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6.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6.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6.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6.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6.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6.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6.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7.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7.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7.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7.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7.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4.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8.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8.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8.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8.xml"/></Relationships>
</file>

<file path=ppt/slides/_rels/slide14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3.xml"/><Relationship Id="rId1" Type="http://schemas.openxmlformats.org/officeDocument/2006/relationships/slideLayout" Target="../slideLayouts/slideLayout28.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9.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9.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9.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9.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9.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30.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30.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30.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30.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30.xml"/></Relationships>
</file>

<file path=ppt/slides/_rels/slide15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5.xml"/><Relationship Id="rId1" Type="http://schemas.openxmlformats.org/officeDocument/2006/relationships/slideLayout" Target="../slideLayouts/slideLayout31.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5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6.xml"/><Relationship Id="rId1" Type="http://schemas.openxmlformats.org/officeDocument/2006/relationships/slideLayout" Target="../slideLayouts/slideLayout31.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31.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32.xml"/></Relationships>
</file>

<file path=ppt/slides/_rels/slide16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0.xml"/><Relationship Id="rId1" Type="http://schemas.openxmlformats.org/officeDocument/2006/relationships/slideLayout" Target="../slideLayouts/slideLayout32.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32.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7.xml"/></Relationships>
</file>

<file path=ppt/slides/_rels/slide7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9.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0.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1.xml"/></Relationships>
</file>

<file path=ppt/slides/_rels/slide8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6.xml"/><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B_6_BD.60_1#3dcf5877d?vja=1&amp;pid=84f0a8613&amp;color=0,0,0&amp;mp=1&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assignments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（submit）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enabling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feedback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teachers.</a:t>
            </a:r>
            <a:endParaRPr lang="en-US" altLang="zh-CN" sz="2000" dirty="0"/>
          </a:p>
        </p:txBody>
      </p:sp>
      <p:sp>
        <p:nvSpPr>
          <p:cNvPr id="3" name="QB_6_AN.61_1#3dcf5877d.blank?vja=1&amp;pid=84f0a8613&amp;color=0,0,0&amp;mp=1&amp;vpa=30&amp;vtp=1"/>
          <p:cNvSpPr/>
          <p:nvPr/>
        </p:nvSpPr>
        <p:spPr>
          <a:xfrm>
            <a:off x="3232785" y="858013"/>
            <a:ext cx="215582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submitted</a:t>
            </a:r>
            <a:endParaRPr lang="en-US" altLang="zh-CN" sz="2000" dirty="0"/>
          </a:p>
        </p:txBody>
      </p:sp>
      <p:sp>
        <p:nvSpPr>
          <p:cNvPr id="4" name="QB_6_AS.62_1#3dcf5877d?vja=1&amp;pid=84f0a8613&amp;color=0,0,0&amp;vtp=1"/>
          <p:cNvSpPr/>
          <p:nvPr/>
        </p:nvSpPr>
        <p:spPr>
          <a:xfrm>
            <a:off x="722376" y="1696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句意为：截止到上周，所有的作业都已经在网上提交，确保学生能够及时收到老师的反馈。设空处作谓语，主语All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assignments与submit之间构成被动关系，结合by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week可知，此处表示过去的过去，应用过去完成时的被动语态。故填had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submitted。</a:t>
            </a:r>
            <a:endParaRPr lang="en-US" altLang="zh-CN" sz="2200" dirty="0"/>
          </a:p>
        </p:txBody>
      </p:sp>
      <p:sp>
        <p:nvSpPr>
          <p:cNvPr id="5" name="QB_6_BD.63_1#90c926f01?vja=1&amp;pid=84f0a8613&amp;color=0,0,0&amp;vtp=1"/>
          <p:cNvSpPr/>
          <p:nvPr/>
        </p:nvSpPr>
        <p:spPr>
          <a:xfrm>
            <a:off x="722376" y="2877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house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（rebuild）.They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earlier.</a:t>
            </a:r>
            <a:endParaRPr lang="en-US" altLang="zh-CN" sz="2000" dirty="0"/>
          </a:p>
        </p:txBody>
      </p:sp>
      <p:sp>
        <p:nvSpPr>
          <p:cNvPr id="6" name="QB_6_AN.64_1#90c926f01.blank?vja=1&amp;pid=84f0a8613&amp;color=0,0,0&amp;vpa=31&amp;vtp=1"/>
          <p:cNvSpPr/>
          <p:nvPr/>
        </p:nvSpPr>
        <p:spPr>
          <a:xfrm>
            <a:off x="757301" y="3208147"/>
            <a:ext cx="19304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rebuilt</a:t>
            </a:r>
            <a:endParaRPr lang="en-US" altLang="zh-CN" sz="2000" dirty="0"/>
          </a:p>
        </p:txBody>
      </p:sp>
      <p:sp>
        <p:nvSpPr>
          <p:cNvPr id="7" name="QB_6_AS.65_1#90c926f01?vja=1&amp;pid=84f0a8613&amp;color=0,0,0&amp;vtp=1"/>
          <p:cNvSpPr/>
          <p:nvPr/>
        </p:nvSpPr>
        <p:spPr>
          <a:xfrm>
            <a:off x="722376" y="36780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根据空前的They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moment和空后的“They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hoped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finish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earlier.”可知，此处要用过去进行时，表示过去某个阶段内正在进行的动作。their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house与rebuild之间为被动关系，即“被重建”，应用被动语态。their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house为单数，助动词应用was。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00.xml><?xml version="1.0" encoding="utf-8"?>
<p:sld xmlns:a="http://schemas.openxmlformats.org/drawingml/2006/main" xmlns:r="http://schemas.openxmlformats.org/officeDocument/2006/relationships" xmlns:p="http://schemas.openxmlformats.org/presentationml/2006/main">
  <p:cSld name="Slide 100&amp;si=100">
    <p:spTree>
      <p:nvGrpSpPr>
        <p:cNvPr id="1" name=""/>
        <p:cNvGrpSpPr/>
        <p:nvPr/>
      </p:nvGrpSpPr>
      <p:grpSpPr>
        <a:xfrm>
          <a:off x="0" y="0"/>
          <a:ext cx="0" cy="0"/>
          <a:chOff x="0" y="0"/>
          <a:chExt cx="0" cy="0"/>
        </a:xfrm>
      </p:grpSpPr>
      <p:sp>
        <p:nvSpPr>
          <p:cNvPr id="2" name="QC_7_BD.480_1#4889ebf3c?vja=1&amp;pid=facd28cb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81_1#4889ebf3c.bracket?vja=1&amp;pid=facd28cb2&amp;color=0,0,0&amp;vpa=202&amp;vtp=1"/>
          <p:cNvSpPr/>
          <p:nvPr/>
        </p:nvSpPr>
        <p:spPr>
          <a:xfrm>
            <a:off x="706602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480_2#4889ebf3c.choices?vja=1&amp;pid=facd28cb2&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A.White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listeners.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truthfully.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patients.</a:t>
            </a:r>
            <a:endParaRPr lang="en-US" altLang="zh-CN" sz="2000" dirty="0"/>
          </a:p>
        </p:txBody>
      </p:sp>
      <p:sp>
        <p:nvSpPr>
          <p:cNvPr id="5" name="QC_7_AS.482_1#4889ebf3c?vja=1&amp;pid=facd28cb2&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telling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truth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negative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impact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to.”可知，布鲁尔博士认为有时不说实话不仅仅会使被告知善意的谎言的人受到伤害，而是使谈话双方都受到伤害。故选A项。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01.xml><?xml version="1.0" encoding="utf-8"?>
<p:sld xmlns:a="http://schemas.openxmlformats.org/drawingml/2006/main" xmlns:r="http://schemas.openxmlformats.org/officeDocument/2006/relationships" xmlns:p="http://schemas.openxmlformats.org/presentationml/2006/main">
  <p:cSld name="Slide 101&amp;si=101">
    <p:spTree>
      <p:nvGrpSpPr>
        <p:cNvPr id="1" name=""/>
        <p:cNvGrpSpPr/>
        <p:nvPr/>
      </p:nvGrpSpPr>
      <p:grpSpPr>
        <a:xfrm>
          <a:off x="0" y="0"/>
          <a:ext cx="0" cy="0"/>
          <a:chOff x="0" y="0"/>
          <a:chExt cx="0" cy="0"/>
        </a:xfrm>
      </p:grpSpPr>
      <p:sp>
        <p:nvSpPr>
          <p:cNvPr id="2" name="QC_7_BD.483_1#c90ff608a?vja=1&amp;pid=facd28cb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attitude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84_1#c90ff608a.bracket?vja=1&amp;pid=facd28cb2&amp;color=0,0,0&amp;vpa=203&amp;vtp=1"/>
          <p:cNvSpPr/>
          <p:nvPr/>
        </p:nvSpPr>
        <p:spPr>
          <a:xfrm>
            <a:off x="9334818"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483_2#c90ff608a.choices?vja=1&amp;pid=facd28cb2&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761029" algn="l"/>
                <a:tab pos="5318857" algn="l"/>
                <a:tab pos="823228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Uncaring.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Critical.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Supportive.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.Doubtful.</a:t>
            </a:r>
            <a:endParaRPr lang="en-US" altLang="zh-CN" sz="2000" dirty="0"/>
          </a:p>
        </p:txBody>
      </p:sp>
      <p:sp>
        <p:nvSpPr>
          <p:cNvPr id="5" name="QC_7_AS.485_1#c90ff608a?vja=1&amp;pid=facd28cb2&amp;color=0,0,0&amp;vtp=1"/>
          <p:cNvSpPr/>
          <p:nvPr/>
        </p:nvSpPr>
        <p:spPr>
          <a:xfrm>
            <a:off x="722376" y="1696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推理判断题。根据第三段中的“So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context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mother</a:t>
            </a:r>
            <a:r>
              <a:rPr lang="en-US" altLang="zh-CN" sz="2000" b="0" i="0" dirty="0">
                <a:solidFill>
                  <a:srgbClr val="385723"/>
                </a:solidFill>
                <a:latin typeface="Times New Roman" panose="02020603050405020304" pitchFamily="18" charset="-12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acceptable.It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reflects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intention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kindness,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protection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unconditional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love.”可知，布鲁尔博士认为母亲是站在关爱女儿、不想伤害女儿情感的角度上说出这番话的，这是可以接受的。故布鲁尔博士支持这位母亲的做法。故选C项。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02.xml><?xml version="1.0" encoding="utf-8"?>
<p:sld xmlns:a="http://schemas.openxmlformats.org/drawingml/2006/main" xmlns:r="http://schemas.openxmlformats.org/officeDocument/2006/relationships" xmlns:p="http://schemas.openxmlformats.org/presentationml/2006/main">
  <p:cSld name="Slide 102&amp;si=102">
    <p:spTree>
      <p:nvGrpSpPr>
        <p:cNvPr id="1" name=""/>
        <p:cNvGrpSpPr/>
        <p:nvPr/>
      </p:nvGrpSpPr>
      <p:grpSpPr>
        <a:xfrm>
          <a:off x="0" y="0"/>
          <a:ext cx="0" cy="0"/>
          <a:chOff x="0" y="0"/>
          <a:chExt cx="0" cy="0"/>
        </a:xfrm>
      </p:grpSpPr>
      <p:sp>
        <p:nvSpPr>
          <p:cNvPr id="2" name="QC_7_BD.486_1#603a8a9e7?vja=1&amp;pid=facd28cb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87_1#603a8a9e7.bracket?vja=1&amp;pid=facd28cb2&amp;color=0,0,0&amp;vpa=204&amp;vtp=1"/>
          <p:cNvSpPr/>
          <p:nvPr/>
        </p:nvSpPr>
        <p:spPr>
          <a:xfrm>
            <a:off x="700411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486_2#603a8a9e7.choices?vja=1&amp;pid=facd28cb2&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C.White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Unconditional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D.White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Empathetic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Favourable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a:t>
            </a:r>
            <a:endParaRPr lang="en-US" altLang="zh-CN" sz="2000" dirty="0"/>
          </a:p>
        </p:txBody>
      </p:sp>
      <p:sp>
        <p:nvSpPr>
          <p:cNvPr id="5" name="QC_7_AS.488_1#603a8a9e7?vja=1&amp;pid=facd28cb2&amp;color=0,0,0&amp;vtp=1"/>
          <p:cNvSpPr/>
          <p:nvPr/>
        </p:nvSpPr>
        <p:spPr>
          <a:xfrm>
            <a:off x="722376" y="2839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通读全文，尤其根据最后一段内容可知，本文主要阐述了善意的谎言可以让人们免受不必要的伤害，但有时候是否讲善意的谎言要看具体情况，否则会给谈话双方造成伤害。因此，在说善意的谎言之前要三思。B项最能概括本文主旨，可作为本文的最佳标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03.xml><?xml version="1.0" encoding="utf-8"?>
<p:sld xmlns:a="http://schemas.openxmlformats.org/drawingml/2006/main" xmlns:r="http://schemas.openxmlformats.org/officeDocument/2006/relationships" xmlns:p="http://schemas.openxmlformats.org/presentationml/2006/main">
  <p:cSld name="Slide 104&amp;si=104">
    <p:spTree>
      <p:nvGrpSpPr>
        <p:cNvPr id="1" name=""/>
        <p:cNvGrpSpPr/>
        <p:nvPr/>
      </p:nvGrpSpPr>
      <p:grpSpPr>
        <a:xfrm>
          <a:off x="0" y="0"/>
          <a:ext cx="0" cy="0"/>
          <a:chOff x="0" y="0"/>
          <a:chExt cx="0" cy="0"/>
        </a:xfrm>
      </p:grpSpPr>
      <p:sp>
        <p:nvSpPr>
          <p:cNvPr id="2" name="QM_6_BD.489_1#1e137970b?vja=1&amp;pid=315485a2f&amp;color=0,0,0&amp;vtp=1&amp;bt=1"/>
          <p:cNvSpPr/>
          <p:nvPr/>
        </p:nvSpPr>
        <p:spPr>
          <a:xfrm>
            <a:off x="722376" y="900000"/>
            <a:ext cx="10753344" cy="4953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[广东华附、省实、广雅、深中四校2024高二期末联考]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scale,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challenging.1.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perspectives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leadership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intelligence.</a:t>
            </a:r>
            <a:endParaRPr lang="en-US" altLang="zh-CN" sz="2000" dirty="0"/>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fruitful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partnerships.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honestly.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Empathy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talents.3.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endParaRPr lang="en-US" altLang="zh-CN" sz="2000" dirty="0"/>
          </a:p>
          <a:p>
            <a:pPr algn="just">
              <a:lnSpc>
                <a:spcPct val="125000"/>
              </a:lnSpc>
            </a:pPr>
            <a:endParaRPr lang="en-US" altLang="zh-CN" sz="2000" dirty="0"/>
          </a:p>
        </p:txBody>
      </p:sp>
      <p:sp>
        <p:nvSpPr>
          <p:cNvPr id="3" name="QM_6_AN.490_1#1e137970b.blank?vja=1&amp;pid=315485a2f&amp;color=0,0,0&amp;vpa=205&amp;vtp=1"/>
          <p:cNvSpPr/>
          <p:nvPr/>
        </p:nvSpPr>
        <p:spPr>
          <a:xfrm>
            <a:off x="5032121" y="1242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M_6_AN.491_1#1e137970b.blank?vja=1&amp;pid=315485a2f&amp;color=0,0,0&amp;vpa=206&amp;vtp=1"/>
          <p:cNvSpPr/>
          <p:nvPr/>
        </p:nvSpPr>
        <p:spPr>
          <a:xfrm>
            <a:off x="1468501" y="2385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5" name="QM_6_AN.492_1#1e137970b.blank?vja=1&amp;pid=315485a2f&amp;color=0,0,0&amp;vpa=207&amp;vtp=1"/>
          <p:cNvSpPr/>
          <p:nvPr/>
        </p:nvSpPr>
        <p:spPr>
          <a:xfrm>
            <a:off x="4648454" y="4671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89_1#1e137970b?vja=1&amp;pid=315485a2f&amp;color=0,0,0&amp;vtp=1&amp;bt=1">
            <a:extLst>
              <a:ext uri="{FF2B5EF4-FFF2-40B4-BE49-F238E27FC236}">
                <a16:creationId xmlns:a16="http://schemas.microsoft.com/office/drawing/2014/main" id="{814E643C-B0AF-080B-7009-908D4A994AEA}"/>
              </a:ext>
            </a:extLst>
          </p:cNvPr>
          <p:cNvSpPr/>
          <p:nvPr/>
        </p:nvSpPr>
        <p:spPr>
          <a:xfrm>
            <a:off x="722376" y="900000"/>
            <a:ext cx="10753344" cy="3014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Get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integrated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existing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circles.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involved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contributing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strengths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contribution.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opportunities.5.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p:txBody>
      </p:sp>
      <p:sp>
        <p:nvSpPr>
          <p:cNvPr id="3" name="QM_6_AN.493_1#1e137970b.blank?vja=1&amp;pid=315485a2f&amp;color=0,0,0&amp;vpa=208&amp;vtp=1">
            <a:extLst>
              <a:ext uri="{FF2B5EF4-FFF2-40B4-BE49-F238E27FC236}">
                <a16:creationId xmlns:a16="http://schemas.microsoft.com/office/drawing/2014/main" id="{525476E3-0226-6E9A-2406-5DD2E6915649}"/>
              </a:ext>
            </a:extLst>
          </p:cNvPr>
          <p:cNvSpPr/>
          <p:nvPr/>
        </p:nvSpPr>
        <p:spPr>
          <a:xfrm>
            <a:off x="10135172" y="1242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M_6_AN.494_1#1e137970b.blank?vja=1&amp;pid=315485a2f&amp;color=0,0,0&amp;vpa=209&amp;vtp=1">
            <a:extLst>
              <a:ext uri="{FF2B5EF4-FFF2-40B4-BE49-F238E27FC236}">
                <a16:creationId xmlns:a16="http://schemas.microsoft.com/office/drawing/2014/main" id="{C7F5A2FA-2984-0C4F-F86F-1E5D748AF8AD}"/>
              </a:ext>
            </a:extLst>
          </p:cNvPr>
          <p:cNvSpPr/>
          <p:nvPr/>
        </p:nvSpPr>
        <p:spPr>
          <a:xfrm>
            <a:off x="4895914" y="3528900"/>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Tree>
    <p:extLst>
      <p:ext uri="{BB962C8B-B14F-4D97-AF65-F5344CB8AC3E}">
        <p14:creationId xmlns:p14="http://schemas.microsoft.com/office/powerpoint/2010/main" val="3492687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05.xml><?xml version="1.0" encoding="utf-8"?>
<p:sld xmlns:a="http://schemas.openxmlformats.org/drawingml/2006/main" xmlns:r="http://schemas.openxmlformats.org/officeDocument/2006/relationships" xmlns:p="http://schemas.openxmlformats.org/presentationml/2006/main">
  <p:cSld name="Slide 105&amp;si=105">
    <p:spTree>
      <p:nvGrpSpPr>
        <p:cNvPr id="1" name=""/>
        <p:cNvGrpSpPr/>
        <p:nvPr/>
      </p:nvGrpSpPr>
      <p:grpSpPr>
        <a:xfrm>
          <a:off x="0" y="0"/>
          <a:ext cx="0" cy="0"/>
          <a:chOff x="0" y="0"/>
          <a:chExt cx="0" cy="0"/>
        </a:xfrm>
      </p:grpSpPr>
      <p:sp>
        <p:nvSpPr>
          <p:cNvPr id="2" name="QM_6_BD.495_1#1e137970b?vja=1&amp;pid=315485a2f&amp;color=0,0,0&amp;vtp=1&amp;bt=1"/>
          <p:cNvSpPr/>
          <p:nvPr/>
        </p:nvSpPr>
        <p:spPr>
          <a:xfrm>
            <a:off x="722376" y="896112"/>
            <a:ext cx="10753344" cy="2633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appreciated.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needed.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colleagues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actively.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E.When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contribute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F.As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strengths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G.One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endParaRPr lang="en-US" altLang="zh-CN" sz="2000" dirty="0"/>
          </a:p>
        </p:txBody>
      </p:sp>
      <p:sp>
        <p:nvSpPr>
          <p:cNvPr id="3" name="QM_6_EX.496_1#1e137970b?vja=1&amp;pid=315485a2f&amp;color=0,0,0&amp;vtp=1"/>
          <p:cNvSpPr/>
          <p:nvPr/>
        </p:nvSpPr>
        <p:spPr>
          <a:xfrm>
            <a:off x="722376" y="35637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本文是一篇说明文。文章主要介绍了如何通过情商提升领导力，从而在社区中产生积极影响。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6.xml><?xml version="1.0" encoding="utf-8"?>
<p:sld xmlns:a="http://schemas.openxmlformats.org/drawingml/2006/main" xmlns:r="http://schemas.openxmlformats.org/officeDocument/2006/relationships" xmlns:p="http://schemas.openxmlformats.org/presentationml/2006/main">
  <p:cSld name="Slide 106&amp;si=106">
    <p:spTree>
      <p:nvGrpSpPr>
        <p:cNvPr id="1" name=""/>
        <p:cNvGrpSpPr/>
        <p:nvPr/>
      </p:nvGrpSpPr>
      <p:grpSpPr>
        <a:xfrm>
          <a:off x="0" y="0"/>
          <a:ext cx="0" cy="0"/>
          <a:chOff x="0" y="0"/>
          <a:chExt cx="0" cy="0"/>
        </a:xfrm>
      </p:grpSpPr>
      <p:sp>
        <p:nvSpPr>
          <p:cNvPr id="2" name="QB_7_BD.497_1#3219e0a96?vja=1&amp;pid=1e137970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498_1#3219e0a96.blank?vja=1&amp;pid=1e137970b&amp;color=0,0,0&amp;vpa=210&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B_7_AS.499_1#3219e0a96?vja=1&amp;pid=1e137970b&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讲到从大的范围来看，让世界变得更美好似乎具有挑战性；下文则讲到作为一个领导者，如何通过情商提高自己的影响力。G项（一个人可能改变不了世界，但你可以每天都产生积极的影响）承接上文，说明了一个人可以根据自己的实际情况为改变世界作出贡献，同时引出下文，指出你的努力可以影响到你所在的社区，接下来后文具体陈述如何去做。故选G项。</a:t>
            </a:r>
            <a:endParaRPr lang="en-US" altLang="zh-CN" sz="2200" dirty="0"/>
          </a:p>
        </p:txBody>
      </p:sp>
      <p:sp>
        <p:nvSpPr>
          <p:cNvPr id="5" name="QB_7_BD.500_1#bac0ab78d?vja=1&amp;pid=1e137970b&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501_1#bac0ab78d.blank?vja=1&amp;pid=1e137970b&amp;color=0,0,0&amp;vpa=211&amp;vtp=1"/>
          <p:cNvSpPr/>
          <p:nvPr/>
        </p:nvSpPr>
        <p:spPr>
          <a:xfrm>
            <a:off x="1024001" y="284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B_7_AS.502_1#bac0ab78d?vja=1&amp;pid=1e137970b&amp;color=0,0,0&amp;vtp=1"/>
          <p:cNvSpPr/>
          <p:nvPr/>
        </p:nvSpPr>
        <p:spPr>
          <a:xfrm>
            <a:off x="722376" y="3309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是本段的主旨句，根据下文内容可知，本段主要介绍了倾听的重要性，倾听可以帮助人们建立情感联系的基础，增强人与人之间的互动，提高人际关系质量等。D项（通过积极倾听，支持你的朋友和同事）符合语境，能够概括本段内容。故选D项。</a:t>
            </a:r>
            <a:endParaRPr lang="en-US" altLang="zh-CN" sz="2200" dirty="0"/>
          </a:p>
        </p:txBody>
      </p:sp>
      <p:sp>
        <p:nvSpPr>
          <p:cNvPr id="8" name="QB_7_BD.503_1#18b946da7?vja=1&amp;pid=1e137970b&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7_AN.504_1#18b946da7.blank?vja=1&amp;pid=1e137970b&amp;color=0,0,0&amp;vpa=212&amp;vtp=1"/>
          <p:cNvSpPr/>
          <p:nvPr/>
        </p:nvSpPr>
        <p:spPr>
          <a:xfrm>
            <a:off x="1036701" y="44598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B_7_AS.505_1#18b946da7?vja=1&amp;pid=1e137970b&amp;color=0,0,0&amp;vtp=1"/>
          <p:cNvSpPr/>
          <p:nvPr/>
        </p:nvSpPr>
        <p:spPr>
          <a:xfrm>
            <a:off x="722376" y="4922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上文讲到花点时间去认可和鼓励别人也是产生积极影响的一种方法，空后的An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example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of引出一个例子，说明如何表达对他人的认可和鼓励。B项（这让他们知道自己是被欣赏的）承上启下，符合语境。故选B项。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07.xml><?xml version="1.0" encoding="utf-8"?>
<p:sld xmlns:a="http://schemas.openxmlformats.org/drawingml/2006/main" xmlns:r="http://schemas.openxmlformats.org/officeDocument/2006/relationships" xmlns:p="http://schemas.openxmlformats.org/presentationml/2006/main">
  <p:cSld name="Slide 107&amp;si=107">
    <p:spTree>
      <p:nvGrpSpPr>
        <p:cNvPr id="1" name=""/>
        <p:cNvGrpSpPr/>
        <p:nvPr/>
      </p:nvGrpSpPr>
      <p:grpSpPr>
        <a:xfrm>
          <a:off x="0" y="0"/>
          <a:ext cx="0" cy="0"/>
          <a:chOff x="0" y="0"/>
          <a:chExt cx="0" cy="0"/>
        </a:xfrm>
      </p:grpSpPr>
      <p:sp>
        <p:nvSpPr>
          <p:cNvPr id="2" name="QB_7_BD.506_1#2bb767762?vja=1&amp;pid=1e137970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507_1#2bb767762.blank?vja=1&amp;pid=1e137970b&amp;color=0,0,0&amp;vpa=213&amp;vtp=1"/>
          <p:cNvSpPr/>
          <p:nvPr/>
        </p:nvSpPr>
        <p:spPr>
          <a:xfrm>
            <a:off x="1036701" y="8580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B_7_AS.508_1#2bb767762?vja=1&amp;pid=1e137970b&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讲到积极融入自己所在的社区和社交圈子，可以从与同龄人建立联系，询问他们参与的事业开始。设空处应继续介绍如何与他们进行深入交流，了解更多信息。C项（随着你们对话的继续进行，询问需要什么）承接上文。故选C项。</a:t>
            </a:r>
            <a:endParaRPr lang="en-US" altLang="zh-CN" sz="2200" dirty="0"/>
          </a:p>
        </p:txBody>
      </p:sp>
      <p:sp>
        <p:nvSpPr>
          <p:cNvPr id="5" name="QB_7_BD.509_1#4a6cb8a0c?vja=1&amp;pid=1e137970b&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510_1#4a6cb8a0c.blank?vja=1&amp;pid=1e137970b&amp;color=0,0,0&amp;vpa=214&amp;vtp=1"/>
          <p:cNvSpPr/>
          <p:nvPr/>
        </p:nvSpPr>
        <p:spPr>
          <a:xfrm>
            <a:off x="1036701" y="2465959"/>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7" name="QB_7_AS.511_1#4a6cb8a0c?vja=1&amp;pid=1e137970b&amp;color=0,0,0&amp;vtp=1"/>
          <p:cNvSpPr/>
          <p:nvPr/>
        </p:nvSpPr>
        <p:spPr>
          <a:xfrm>
            <a:off x="722376" y="29287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设空处是本段的结尾句，应对上文内容进行总结。空前的“Imagine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possible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community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cooperation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contribution.”提到想象一下，如果你的社区处于合作和贡献的模式，那将会发生什么，“This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approach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ideas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opportunities.”是其中一个结果，即创造新的想法和机会，E项（当你为他人作贡献时，你就会产生积极的影响）承接上文，指出当你处于贡献模式将产生的影响。故选E项。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08.xml><?xml version="1.0" encoding="utf-8"?>
<p:sld xmlns:a="http://schemas.openxmlformats.org/drawingml/2006/main" xmlns:r="http://schemas.openxmlformats.org/officeDocument/2006/relationships" xmlns:p="http://schemas.openxmlformats.org/presentationml/2006/main">
  <p:cSld name="Slide 108&amp;si=108">
    <p:spTree>
      <p:nvGrpSpPr>
        <p:cNvPr id="1" name=""/>
        <p:cNvGrpSpPr/>
        <p:nvPr/>
      </p:nvGrpSpPr>
      <p:grpSpPr>
        <a:xfrm>
          <a:off x="0" y="0"/>
          <a:ext cx="0" cy="0"/>
          <a:chOff x="0" y="0"/>
          <a:chExt cx="0" cy="0"/>
        </a:xfrm>
      </p:grpSpPr>
      <p:sp>
        <p:nvSpPr>
          <p:cNvPr id="2" name="C_4#1ec6c71d4.fixed?vja=1&amp;pid=8a1e3ba24&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04</a:t>
            </a:r>
            <a:endParaRPr lang="en-US" altLang="zh-CN" sz="7200" dirty="0"/>
          </a:p>
        </p:txBody>
      </p:sp>
      <p:sp>
        <p:nvSpPr>
          <p:cNvPr id="3" name="C_4#1ec6c71d4.fixed?vja=1&amp;pid=8a1e3ba24&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Writing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Workshop—Reading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Club</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endParaRPr lang="en-US" altLang="zh-CN" sz="4400" dirty="0"/>
          </a:p>
        </p:txBody>
      </p:sp>
      <p:pic>
        <p:nvPicPr>
          <p:cNvPr id="4" name="C_4#1ec6c71d4.fixed?vja=1&amp;pid=8a1e3ba24&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1ec6c71d4.fixed?vja=1&amp;pid=8a1e3ba24&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109.xml><?xml version="1.0" encoding="utf-8"?>
<p:sld xmlns:a="http://schemas.openxmlformats.org/drawingml/2006/main" xmlns:r="http://schemas.openxmlformats.org/officeDocument/2006/relationships" xmlns:p="http://schemas.openxmlformats.org/presentationml/2006/main">
  <p:cSld name="Slide 110&amp;si=110">
    <p:spTree>
      <p:nvGrpSpPr>
        <p:cNvPr id="1" name=""/>
        <p:cNvGrpSpPr/>
        <p:nvPr/>
      </p:nvGrpSpPr>
      <p:grpSpPr>
        <a:xfrm>
          <a:off x="0" y="0"/>
          <a:ext cx="0" cy="0"/>
          <a:chOff x="0" y="0"/>
          <a:chExt cx="0" cy="0"/>
        </a:xfrm>
      </p:grpSpPr>
      <p:sp>
        <p:nvSpPr>
          <p:cNvPr id="2" name="P_6_BD#cf8b3e0d0?vja=1&amp;pid=fd930f41e&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1.It’s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healthy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way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work</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through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experience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allow</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room</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for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positive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growth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（forgive）.</a:t>
            </a:r>
            <a:endParaRPr lang="en-US" altLang="zh-CN" sz="2000" dirty="0"/>
          </a:p>
        </p:txBody>
      </p:sp>
      <p:sp>
        <p:nvSpPr>
          <p:cNvPr id="4" name="QB_6_AN.513_1#cf8b3e0d0.blank?vja=1&amp;pid=fd930f41e&amp;color=0,0,0&amp;vpa=215&amp;vtp=1"/>
          <p:cNvSpPr/>
          <p:nvPr/>
        </p:nvSpPr>
        <p:spPr>
          <a:xfrm>
            <a:off x="782701" y="1607312"/>
            <a:ext cx="122097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forgiveness</a:t>
            </a:r>
            <a:endParaRPr lang="en-US" altLang="zh-CN" sz="2000" dirty="0"/>
          </a:p>
        </p:txBody>
      </p:sp>
      <p:sp>
        <p:nvSpPr>
          <p:cNvPr id="5" name="QB_6_AS.514_1#55a08856d?vja=1&amp;pid=fd930f41e&amp;color=0,0,0&amp;vtp=1"/>
          <p:cNvSpPr/>
          <p:nvPr/>
        </p:nvSpPr>
        <p:spPr>
          <a:xfrm>
            <a:off x="722376" y="2077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句意为：通过这次经历为积极的成长和宽恕留出空间是一种健康的方式。设空处与growth并列，共同作for的宾语，应用名词；forgive的名词形式为forgiveness，为不可数名词。故填forgiveness。</a:t>
            </a:r>
            <a:endParaRPr lang="en-US" altLang="zh-CN" sz="2200" dirty="0"/>
          </a:p>
        </p:txBody>
      </p:sp>
      <p:sp>
        <p:nvSpPr>
          <p:cNvPr id="6" name="QB_6_BD.515_1#bce10a176?vja=1&amp;pid=fd930f41e&amp;color=0,0,0&amp;vtp=1"/>
          <p:cNvSpPr/>
          <p:nvPr/>
        </p:nvSpPr>
        <p:spPr>
          <a:xfrm>
            <a:off x="722376" y="3266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without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（interrupt）.</a:t>
            </a:r>
            <a:endParaRPr lang="en-US" altLang="zh-CN" sz="2000" dirty="0"/>
          </a:p>
        </p:txBody>
      </p:sp>
      <p:sp>
        <p:nvSpPr>
          <p:cNvPr id="7" name="QB_6_AN.516_1#bce10a176.blank?vja=1&amp;pid=fd930f41e&amp;color=0,0,0&amp;vpa=216&amp;vtp=1"/>
          <p:cNvSpPr/>
          <p:nvPr/>
        </p:nvSpPr>
        <p:spPr>
          <a:xfrm>
            <a:off x="7594664" y="3215259"/>
            <a:ext cx="12525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interruption</a:t>
            </a:r>
            <a:endParaRPr lang="en-US" altLang="zh-CN" sz="2000" dirty="0"/>
          </a:p>
        </p:txBody>
      </p:sp>
      <p:sp>
        <p:nvSpPr>
          <p:cNvPr id="8" name="QB_6_AS.517_1#bce10a176?vja=1&amp;pid=fd930f41e&amp;color=0,0,0&amp;vtp=1"/>
          <p:cNvSpPr/>
          <p:nvPr/>
        </p:nvSpPr>
        <p:spPr>
          <a:xfrm>
            <a:off x="722376" y="3690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句意为：她坚持体育锻炼，几年来从未间断。without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interruption为固定搭配，意为“不间断地”，在句中作状语。故填interruption。</a:t>
            </a:r>
            <a:endParaRPr lang="en-US" altLang="zh-CN" sz="2200" dirty="0"/>
          </a:p>
        </p:txBody>
      </p:sp>
      <p:sp>
        <p:nvSpPr>
          <p:cNvPr id="9" name="QB_6_BD.518_1#b90b8a12b?vja=1&amp;pid=fd930f41e&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3.Foreign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tourists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are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（legal）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admitted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card.</a:t>
            </a:r>
            <a:endParaRPr lang="en-US" altLang="zh-CN" sz="2000" dirty="0"/>
          </a:p>
        </p:txBody>
      </p:sp>
      <p:sp>
        <p:nvSpPr>
          <p:cNvPr id="10" name="QB_6_AN.519_1#b90b8a12b.blank?vja=1&amp;pid=fd930f41e&amp;color=0,0,0&amp;vpa=217&amp;vtp=1"/>
          <p:cNvSpPr/>
          <p:nvPr/>
        </p:nvSpPr>
        <p:spPr>
          <a:xfrm>
            <a:off x="3184589" y="4447159"/>
            <a:ext cx="746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legally</a:t>
            </a:r>
            <a:endParaRPr lang="en-US" altLang="zh-CN" sz="2000" dirty="0"/>
          </a:p>
        </p:txBody>
      </p:sp>
      <p:sp>
        <p:nvSpPr>
          <p:cNvPr id="11" name="QB_6_AS.520_1#b90b8a12b?vja=1&amp;pid=fd930f41e&amp;color=0,0,0&amp;vtp=1"/>
          <p:cNvSpPr/>
          <p:nvPr/>
        </p:nvSpPr>
        <p:spPr>
          <a:xfrm>
            <a:off x="722376" y="4922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句意为：外国游客可以持有效身份证合法地进入国家公园。设空处修饰动词admitted，应用副词。故填legally。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B_6_BD.66_1#5203b8bbe?vja=1&amp;pid=84f0a8613&amp;color=0,0,0&amp;mp=1&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5.Hardly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electricity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rescue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materials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endParaRPr lang="en-US" altLang="zh-CN" sz="2000" dirty="0"/>
          </a:p>
        </p:txBody>
      </p:sp>
      <p:sp>
        <p:nvSpPr>
          <p:cNvPr id="3" name="QB_6_AN.67_1#5203b8bbe.blank?vja=1&amp;pid=84f0a8613&amp;color=0,0,0&amp;mp=1&amp;vpa=32&amp;vtp=1"/>
          <p:cNvSpPr/>
          <p:nvPr/>
        </p:nvSpPr>
        <p:spPr>
          <a:xfrm>
            <a:off x="782701" y="1239013"/>
            <a:ext cx="135413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rushed</a:t>
            </a:r>
            <a:endParaRPr lang="en-US" altLang="zh-CN" sz="2000" dirty="0"/>
          </a:p>
        </p:txBody>
      </p:sp>
      <p:sp>
        <p:nvSpPr>
          <p:cNvPr id="4" name="QB_6_AS.68_1#5203b8bbe?vja=1&amp;pid=84f0a8613&amp;color=0,0,0&amp;vtp=1"/>
          <p:cNvSpPr/>
          <p:nvPr/>
        </p:nvSpPr>
        <p:spPr>
          <a:xfrm>
            <a:off x="722376" y="1696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句意为：大厦刚断电，救援物资很快就运来了。hardly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Times New Roman" panose="02020603050405020304" pitchFamily="18" charset="-12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Times New Roman" panose="02020603050405020304" pitchFamily="18" charset="-12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为固定句式，表示“某人/某物刚做完某事就</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”，主句用过去完成时，从句用一般过去时；此处rush为及物动词，与从句主语the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rescue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materials之间为被动关系，应用一般过去时的被动语态。从句主语为复数，助动词用were。故填were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rushed。</a:t>
            </a:r>
            <a:endParaRPr lang="en-US" altLang="zh-CN" sz="2200" dirty="0"/>
          </a:p>
        </p:txBody>
      </p:sp>
      <p:sp>
        <p:nvSpPr>
          <p:cNvPr id="5" name="QB_6_BD.69_1#8c254ee74?vja=1&amp;pid=84f0a8613&amp;color=0,0,0&amp;vtp=1"/>
          <p:cNvSpPr/>
          <p:nvPr/>
        </p:nvSpPr>
        <p:spPr>
          <a:xfrm>
            <a:off x="722376" y="3253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palace.</a:t>
            </a:r>
            <a:endParaRPr lang="en-US" altLang="zh-CN" sz="2000" dirty="0"/>
          </a:p>
        </p:txBody>
      </p:sp>
      <p:sp>
        <p:nvSpPr>
          <p:cNvPr id="6" name="QB_6_AN.70_1#8c254ee74.blank?vja=1&amp;pid=84f0a8613&amp;color=0,0,0&amp;vpa=33&amp;vtp=1"/>
          <p:cNvSpPr/>
          <p:nvPr/>
        </p:nvSpPr>
        <p:spPr>
          <a:xfrm>
            <a:off x="4549839" y="3215259"/>
            <a:ext cx="18605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invited</a:t>
            </a:r>
            <a:endParaRPr lang="en-US" altLang="zh-CN" sz="2000" dirty="0"/>
          </a:p>
        </p:txBody>
      </p:sp>
      <p:sp>
        <p:nvSpPr>
          <p:cNvPr id="7" name="QB_6_AS.71_1#8c254ee74?vja=1&amp;pid=84f0a8613&amp;color=0,0,0&amp;vtp=1"/>
          <p:cNvSpPr/>
          <p:nvPr/>
        </p:nvSpPr>
        <p:spPr>
          <a:xfrm>
            <a:off x="722376" y="36780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根据句型this/it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sth可知，此处需要用过去完成时；invite与we之间为被动关系，应用被动语态。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10.xml><?xml version="1.0" encoding="utf-8"?>
<p:sld xmlns:a="http://schemas.openxmlformats.org/drawingml/2006/main" xmlns:r="http://schemas.openxmlformats.org/officeDocument/2006/relationships" xmlns:p="http://schemas.openxmlformats.org/presentationml/2006/main">
  <p:cSld name="Slide 111&amp;si=111">
    <p:spTree>
      <p:nvGrpSpPr>
        <p:cNvPr id="1" name=""/>
        <p:cNvGrpSpPr/>
        <p:nvPr/>
      </p:nvGrpSpPr>
      <p:grpSpPr>
        <a:xfrm>
          <a:off x="0" y="0"/>
          <a:ext cx="0" cy="0"/>
          <a:chOff x="0" y="0"/>
          <a:chExt cx="0" cy="0"/>
        </a:xfrm>
      </p:grpSpPr>
      <p:sp>
        <p:nvSpPr>
          <p:cNvPr id="2" name="QB_6_BD.521_1#9ce7dd66d?vja=1&amp;pid=fd930f41e&amp;color=0,0,0&amp;vtp=1&amp;bt=1"/>
          <p:cNvSpPr/>
          <p:nvPr/>
        </p:nvSpPr>
        <p:spPr>
          <a:xfrm>
            <a:off x="722376" y="896113"/>
            <a:ext cx="10839450"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endParaRPr lang="en-US" altLang="zh-CN" sz="2000" dirty="0"/>
          </a:p>
        </p:txBody>
      </p:sp>
      <p:sp>
        <p:nvSpPr>
          <p:cNvPr id="3" name="QB_6_AN.522_1#9ce7dd66d.blank?vja=1&amp;pid=fd930f41e&amp;color=0,0,0&amp;vpa=218&amp;vtp=1"/>
          <p:cNvSpPr/>
          <p:nvPr/>
        </p:nvSpPr>
        <p:spPr>
          <a:xfrm>
            <a:off x="5251514" y="845313"/>
            <a:ext cx="1309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preservation</a:t>
            </a:r>
            <a:endParaRPr lang="en-US" altLang="zh-CN" sz="2000" dirty="0"/>
          </a:p>
        </p:txBody>
      </p:sp>
      <p:sp>
        <p:nvSpPr>
          <p:cNvPr id="4" name="QB_6_AS.523_1#9ce7dd66d?vja=1&amp;pid=fd930f41e&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句意为：我们该立即着手文化遗产的保护工作了。根据空前的定冠词the和空后的介词of可知，设空处应为名词，作undertook的宾语。故填preservation。</a:t>
            </a:r>
            <a:endParaRPr lang="en-US" altLang="zh-CN" sz="2200" dirty="0"/>
          </a:p>
        </p:txBody>
      </p:sp>
      <p:sp>
        <p:nvSpPr>
          <p:cNvPr id="5" name="QB_6_BD.524_1#3a17a5e23?vja=1&amp;pid=fd930f41e&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are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sorrow.</a:t>
            </a:r>
            <a:endParaRPr lang="en-US" altLang="zh-CN" sz="2000" dirty="0"/>
          </a:p>
        </p:txBody>
      </p:sp>
      <p:sp>
        <p:nvSpPr>
          <p:cNvPr id="6" name="QB_6_AN.525_1#3a17a5e23.blank?vja=1&amp;pid=fd930f41e&amp;color=0,0,0&amp;vpa=219&amp;vtp=1"/>
          <p:cNvSpPr/>
          <p:nvPr/>
        </p:nvSpPr>
        <p:spPr>
          <a:xfrm>
            <a:off x="6886956" y="2084959"/>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7" name="QB_6_AS.526_1#3a17a5e23?vja=1&amp;pid=fd930f41e&amp;color=0,0,0&amp;vtp=1"/>
          <p:cNvSpPr/>
          <p:nvPr/>
        </p:nvSpPr>
        <p:spPr>
          <a:xfrm>
            <a:off x="722376" y="2547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句意为：当我们悲伤时，才认识到幸福的真正价值。in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sorrow为固定短语，意为“处于悲伤中；悲伤地”。故填in。</a:t>
            </a:r>
            <a:endParaRPr lang="en-US" altLang="zh-CN" sz="2200" dirty="0"/>
          </a:p>
        </p:txBody>
      </p:sp>
      <p:sp>
        <p:nvSpPr>
          <p:cNvPr id="8" name="QB_6_BD.527_1#a8a39bd4f?vja=1&amp;pid=fd930f41e&amp;color=0,0,0&amp;vtp=1"/>
          <p:cNvSpPr/>
          <p:nvPr/>
        </p:nvSpPr>
        <p:spPr>
          <a:xfrm>
            <a:off x="722376" y="33572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smooth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owed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engineers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devotion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reality.</a:t>
            </a:r>
            <a:endParaRPr lang="en-US" altLang="zh-CN" sz="2000" dirty="0"/>
          </a:p>
        </p:txBody>
      </p:sp>
      <p:sp>
        <p:nvSpPr>
          <p:cNvPr id="9" name="QB_6_AN.528_1#a8a39bd4f.blank?vja=1&amp;pid=fd930f41e&amp;color=0,0,0&amp;vpa=220&amp;vtp=1"/>
          <p:cNvSpPr/>
          <p:nvPr/>
        </p:nvSpPr>
        <p:spPr>
          <a:xfrm>
            <a:off x="5648325" y="3319145"/>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0" name="QB_6_AS.529_1#a8a39bd4f?vja=1&amp;pid=fd930f41e&amp;color=0,0,0&amp;vtp=1"/>
          <p:cNvSpPr/>
          <p:nvPr/>
        </p:nvSpPr>
        <p:spPr>
          <a:xfrm>
            <a:off x="722376" y="4160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句意为：这一顺利的进展应该归功于科学家和工程师们以及所有那些为使空间站成为现实而奉献和辛勤工作的人们。owe</a:t>
            </a:r>
            <a:r>
              <a:rPr lang="en-US" altLang="zh-CN" sz="2000" b="0" i="0" dirty="0">
                <a:solidFill>
                  <a:srgbClr val="385723"/>
                </a:solidFill>
                <a:latin typeface="Times New Roman" panose="02020603050405020304" pitchFamily="18" charset="-12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12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为固定搭配，意为“把</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归功于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11.xml><?xml version="1.0" encoding="utf-8"?>
<p:sld xmlns:a="http://schemas.openxmlformats.org/drawingml/2006/main" xmlns:r="http://schemas.openxmlformats.org/officeDocument/2006/relationships" xmlns:p="http://schemas.openxmlformats.org/presentationml/2006/main">
  <p:cSld name="Slide 112&amp;si=112">
    <p:spTree>
      <p:nvGrpSpPr>
        <p:cNvPr id="1" name=""/>
        <p:cNvGrpSpPr/>
        <p:nvPr/>
      </p:nvGrpSpPr>
      <p:grpSpPr>
        <a:xfrm>
          <a:off x="0" y="0"/>
          <a:ext cx="0" cy="0"/>
          <a:chOff x="0" y="0"/>
          <a:chExt cx="0" cy="0"/>
        </a:xfrm>
      </p:grpSpPr>
      <p:sp>
        <p:nvSpPr>
          <p:cNvPr id="2" name="QB_6_BD.530_1#937e9644d?vja=1&amp;pid=fd930f41e&amp;color=0,0,0&amp;vtp=1&amp;bt=1"/>
          <p:cNvSpPr/>
          <p:nvPr/>
        </p:nvSpPr>
        <p:spPr>
          <a:xfrm>
            <a:off x="722376" y="900000"/>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Zhangjiajie,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appreciate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magnificent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scenery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experience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custom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thrilling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tourist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activities.</a:t>
            </a:r>
            <a:endParaRPr lang="en-US" altLang="zh-CN" sz="2000" dirty="0"/>
          </a:p>
        </p:txBody>
      </p:sp>
      <p:sp>
        <p:nvSpPr>
          <p:cNvPr id="3" name="QB_6_AN.531_1#937e9644d.blank?vja=1&amp;pid=fd930f41e&amp;color=0,0,0&amp;vpa=221&amp;vtp=1"/>
          <p:cNvSpPr/>
          <p:nvPr/>
        </p:nvSpPr>
        <p:spPr>
          <a:xfrm>
            <a:off x="1970151" y="1230200"/>
            <a:ext cx="1042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appealing</a:t>
            </a:r>
            <a:endParaRPr lang="en-US" altLang="zh-CN" sz="2000" dirty="0"/>
          </a:p>
        </p:txBody>
      </p:sp>
      <p:sp>
        <p:nvSpPr>
          <p:cNvPr id="4" name="QB_6_AS.532_1#937e9644d?vja=1&amp;pid=fd930f41e&amp;color=0,0,0&amp;vtp=1"/>
          <p:cNvSpPr/>
          <p:nvPr/>
        </p:nvSpPr>
        <p:spPr>
          <a:xfrm>
            <a:off x="722376" y="1709371"/>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句意为：当你来到张家界，你可以充分欣赏它壮丽的自然风光，体验迷人的民俗和其他激动人心的旅游活动。设空处修饰名词词组folk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custom，作定语，应用形容词。故填appealing。</a:t>
            </a:r>
            <a:endParaRPr lang="en-US" altLang="zh-CN" sz="2200" dirty="0"/>
          </a:p>
        </p:txBody>
      </p:sp>
      <p:sp>
        <p:nvSpPr>
          <p:cNvPr id="5" name="QB_6_BD.533_1#9af80cde8?vja=1&amp;pid=fd930f41e&amp;color=0,0,0&amp;vtp=1"/>
          <p:cNvSpPr/>
          <p:nvPr/>
        </p:nvSpPr>
        <p:spPr>
          <a:xfrm>
            <a:off x="722376" y="2522171"/>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makes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purchases.</a:t>
            </a:r>
            <a:endParaRPr lang="en-US" altLang="zh-CN" sz="2000" dirty="0"/>
          </a:p>
        </p:txBody>
      </p:sp>
      <p:sp>
        <p:nvSpPr>
          <p:cNvPr id="6" name="QB_6_AN.534_1#9af80cde8.blank?vja=1&amp;pid=fd930f41e&amp;color=0,0,0&amp;vpa=222&amp;vtp=1"/>
          <p:cNvSpPr/>
          <p:nvPr/>
        </p:nvSpPr>
        <p:spPr>
          <a:xfrm>
            <a:off x="3792982" y="2484071"/>
            <a:ext cx="196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
        <p:nvSpPr>
          <p:cNvPr id="7" name="QB_6_AS.535_1#9af80cde8?vja=1&amp;pid=fd930f41e&amp;color=0,0,0&amp;vtp=1"/>
          <p:cNvSpPr/>
          <p:nvPr/>
        </p:nvSpPr>
        <p:spPr>
          <a:xfrm>
            <a:off x="722376" y="3331669"/>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句意为：网上购物使得人们购买东西变得容易，无论是购买日常必需品还是大件产品。“make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1" dirty="0">
                <a:solidFill>
                  <a:srgbClr val="385723"/>
                </a:solidFill>
                <a:latin typeface="Times New Roman" pitchFamily="34" charset="0"/>
                <a:ea typeface="微软雅黑" pitchFamily="34" charset="-122"/>
                <a:cs typeface="Times New Roman" pitchFamily="34" charset="-120"/>
              </a:rPr>
              <a:t>adj</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sth”意为“使得某人做某事</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”，此处应用it作形式宾语。故填it。</a:t>
            </a:r>
            <a:endParaRPr lang="en-US" altLang="zh-CN" sz="2200" dirty="0"/>
          </a:p>
        </p:txBody>
      </p:sp>
      <p:sp>
        <p:nvSpPr>
          <p:cNvPr id="8" name="QB_6_BD.536_1#95f11adf0?vja=1&amp;pid=fd930f41e&amp;color=0,0,0&amp;vtp=1"/>
          <p:cNvSpPr/>
          <p:nvPr/>
        </p:nvSpPr>
        <p:spPr>
          <a:xfrm>
            <a:off x="722376" y="4135071"/>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doubt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increasingly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conscious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excellent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spirit.</a:t>
            </a:r>
            <a:endParaRPr lang="en-US" altLang="zh-CN" sz="2000" dirty="0"/>
          </a:p>
        </p:txBody>
      </p:sp>
      <p:sp>
        <p:nvSpPr>
          <p:cNvPr id="9" name="QB_6_AN.537_1#95f11adf0.blank?vja=1&amp;pid=fd930f41e&amp;color=0,0,0&amp;vpa=223&amp;vtp=1"/>
          <p:cNvSpPr/>
          <p:nvPr/>
        </p:nvSpPr>
        <p:spPr>
          <a:xfrm>
            <a:off x="3375216" y="4096971"/>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10" name="QB_6_AS.538_1#95f11adf0?vja=1&amp;pid=fd930f41e&amp;color=0,0,0&amp;vtp=1"/>
          <p:cNvSpPr/>
          <p:nvPr/>
        </p:nvSpPr>
        <p:spPr>
          <a:xfrm>
            <a:off x="722376" y="4947871"/>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句意为：毫无疑问，公众越来越意识到卓越的社区精神的积极作用。设空处引导同位语从句，解释其前面的抽象名词doubt的内容，从句不缺少成分且句意完整，故填that。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12.xml><?xml version="1.0" encoding="utf-8"?>
<p:sld xmlns:a="http://schemas.openxmlformats.org/drawingml/2006/main" xmlns:r="http://schemas.openxmlformats.org/officeDocument/2006/relationships" xmlns:p="http://schemas.openxmlformats.org/presentationml/2006/main">
  <p:cSld name="Slide 113&amp;si=113">
    <p:spTree>
      <p:nvGrpSpPr>
        <p:cNvPr id="1" name=""/>
        <p:cNvGrpSpPr/>
        <p:nvPr/>
      </p:nvGrpSpPr>
      <p:grpSpPr>
        <a:xfrm>
          <a:off x="0" y="0"/>
          <a:ext cx="0" cy="0"/>
          <a:chOff x="0" y="0"/>
          <a:chExt cx="0" cy="0"/>
        </a:xfrm>
      </p:grpSpPr>
      <p:sp>
        <p:nvSpPr>
          <p:cNvPr id="2" name="QB_6_BD.539_1#2b54c89f4?vja=1&amp;pid=fd930f41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brilliant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concert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pressure.</a:t>
            </a:r>
            <a:endParaRPr lang="en-US" altLang="zh-CN" sz="2000" dirty="0"/>
          </a:p>
        </p:txBody>
      </p:sp>
      <p:sp>
        <p:nvSpPr>
          <p:cNvPr id="3" name="QB_6_AN.540_1#2b54c89f4.blank?vja=1&amp;pid=fd930f41e&amp;color=0,0,0&amp;vpa=224&amp;vtp=1"/>
          <p:cNvSpPr/>
          <p:nvPr/>
        </p:nvSpPr>
        <p:spPr>
          <a:xfrm>
            <a:off x="5955094" y="858013"/>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4" name="QB_6_AS.541_1#2b54c89f4?vja=1&amp;pid=fd930f41e&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句意为：我们参加了一场非常棒的社区音乐会，这大大地帮助我们缓解了学习压力。分析句子结构可知，设空处引导非限制性定语从句，先行词为逗号前整个句子，关系词在从句中作主语，故填which。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13.xml><?xml version="1.0" encoding="utf-8"?>
<p:sld xmlns:a="http://schemas.openxmlformats.org/drawingml/2006/main" xmlns:r="http://schemas.openxmlformats.org/officeDocument/2006/relationships" xmlns:p="http://schemas.openxmlformats.org/presentationml/2006/main">
  <p:cSld name="Slide 115&amp;si=115">
    <p:spTree>
      <p:nvGrpSpPr>
        <p:cNvPr id="1" name=""/>
        <p:cNvGrpSpPr/>
        <p:nvPr/>
      </p:nvGrpSpPr>
      <p:grpSpPr>
        <a:xfrm>
          <a:off x="0" y="0"/>
          <a:ext cx="0" cy="0"/>
          <a:chOff x="0" y="0"/>
          <a:chExt cx="0" cy="0"/>
        </a:xfrm>
      </p:grpSpPr>
      <p:sp>
        <p:nvSpPr>
          <p:cNvPr id="2" name="P_6_BD#05126e389?vja=1&amp;pid=bc0f8dde2&amp;color=0,0,0&amp;vtp=1&amp;bt=1"/>
          <p:cNvSpPr/>
          <p:nvPr/>
        </p:nvSpPr>
        <p:spPr>
          <a:xfrm>
            <a:off x="722376" y="896112"/>
            <a:ext cx="10753344" cy="415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根据提示补全句子。</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1.随着这一计划在我们城市的实施，我们能够更好地呼吁人们减少污染。（appeal）</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With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plan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carried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out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our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city，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can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better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 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people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reduce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pollution.</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2.我们已请邻居在我们离开时帮我们照看一下宠物。（eye）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We’ve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asked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neighbours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 ____ ____ 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pets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for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us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while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are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away.</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3.我写信希望您可以向我提供一些相关的细节。（名词hope）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am</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writing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 ____ ______ 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you</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could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provide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with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some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relevant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details.</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4.这个小女孩深深地鞠躬以回报这位老人的慷慨帮助。（return）</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little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girl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bowed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low</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 ______ 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generous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help</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old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man.</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5.能和你同甘共苦的人才是最真诚的朋友。</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one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who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can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 ____ _____ _____ 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with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you</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most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sincere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friend.</a:t>
            </a:r>
            <a:endParaRPr lang="en-US" altLang="zh-CN" sz="2000" dirty="0"/>
          </a:p>
        </p:txBody>
      </p:sp>
      <p:sp>
        <p:nvSpPr>
          <p:cNvPr id="4" name="QB_6_AN.543_1#05126e389.blank?vja=1&amp;pid=bc0f8dde2&amp;color=0,0,0&amp;vpa=225&amp;vtp=1"/>
          <p:cNvSpPr/>
          <p:nvPr/>
        </p:nvSpPr>
        <p:spPr>
          <a:xfrm>
            <a:off x="6843141" y="1607312"/>
            <a:ext cx="719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appeal</a:t>
            </a:r>
            <a:endParaRPr lang="en-US" altLang="zh-CN" sz="2000" dirty="0"/>
          </a:p>
        </p:txBody>
      </p:sp>
      <p:sp>
        <p:nvSpPr>
          <p:cNvPr id="5" name="QB_6_AN.544_1#05126e389.blank?vja=1&amp;pid=bc0f8dde2&amp;color=0,0,0&amp;vpa=226&amp;vtp=1"/>
          <p:cNvSpPr/>
          <p:nvPr/>
        </p:nvSpPr>
        <p:spPr>
          <a:xfrm>
            <a:off x="7846441" y="1620012"/>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7" name="QB_6_AN.546_1#05126e389.blank?vja=1&amp;pid=bc0f8dde2&amp;color=0,0,0&amp;vpa=227&amp;vtp=1"/>
          <p:cNvSpPr/>
          <p:nvPr/>
        </p:nvSpPr>
        <p:spPr>
          <a:xfrm>
            <a:off x="4246944" y="2369312"/>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keep</a:t>
            </a:r>
            <a:endParaRPr lang="en-US" altLang="zh-CN" sz="2000" dirty="0"/>
          </a:p>
        </p:txBody>
      </p:sp>
      <p:sp>
        <p:nvSpPr>
          <p:cNvPr id="8" name="QB_6_AN.547_1#05126e389.blank?vja=1&amp;pid=bc0f8dde2&amp;color=0,0,0&amp;vpa=228&amp;vtp=1"/>
          <p:cNvSpPr/>
          <p:nvPr/>
        </p:nvSpPr>
        <p:spPr>
          <a:xfrm>
            <a:off x="5072444" y="2382012"/>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9" name="QB_6_AN.548_1#05126e389.blank?vja=1&amp;pid=bc0f8dde2&amp;color=0,0,0&amp;vpa=229&amp;vtp=1"/>
          <p:cNvSpPr/>
          <p:nvPr/>
        </p:nvSpPr>
        <p:spPr>
          <a:xfrm>
            <a:off x="5643944" y="2369312"/>
            <a:ext cx="409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eye</a:t>
            </a:r>
            <a:endParaRPr lang="en-US" altLang="zh-CN" sz="2000" dirty="0"/>
          </a:p>
        </p:txBody>
      </p:sp>
      <p:sp>
        <p:nvSpPr>
          <p:cNvPr id="10" name="QB_6_AN.549_1#05126e389.blank?vja=1&amp;pid=bc0f8dde2&amp;color=0,0,0&amp;vpa=230&amp;vtp=1"/>
          <p:cNvSpPr/>
          <p:nvPr/>
        </p:nvSpPr>
        <p:spPr>
          <a:xfrm>
            <a:off x="6329744" y="2382012"/>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a:t>
            </a:r>
            <a:endParaRPr lang="en-US" altLang="zh-CN" sz="2000" dirty="0"/>
          </a:p>
        </p:txBody>
      </p:sp>
      <p:sp>
        <p:nvSpPr>
          <p:cNvPr id="12" name="QB_6_AN.551_1#05126e389.blank?vja=1&amp;pid=bc0f8dde2&amp;color=0,0,0&amp;vpa=231&amp;vtp=1"/>
          <p:cNvSpPr/>
          <p:nvPr/>
        </p:nvSpPr>
        <p:spPr>
          <a:xfrm>
            <a:off x="2276539" y="3144012"/>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13" name="QB_6_AN.552_1#05126e389.blank?vja=1&amp;pid=bc0f8dde2&amp;color=0,0,0&amp;vpa=232&amp;vtp=1"/>
          <p:cNvSpPr/>
          <p:nvPr/>
        </p:nvSpPr>
        <p:spPr>
          <a:xfrm>
            <a:off x="2784539" y="3144012"/>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14" name="QB_6_AN.553_1#05126e389.blank?vja=1&amp;pid=bc0f8dde2&amp;color=0,0,0&amp;vpa=233&amp;vtp=1"/>
          <p:cNvSpPr/>
          <p:nvPr/>
        </p:nvSpPr>
        <p:spPr>
          <a:xfrm>
            <a:off x="3457639" y="3131312"/>
            <a:ext cx="550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hope</a:t>
            </a:r>
            <a:endParaRPr lang="en-US" altLang="zh-CN" sz="2000" dirty="0"/>
          </a:p>
        </p:txBody>
      </p:sp>
      <p:sp>
        <p:nvSpPr>
          <p:cNvPr id="15" name="QB_6_AN.554_1#05126e389.blank?vja=1&amp;pid=bc0f8dde2&amp;color=0,0,0&amp;vpa=234&amp;vtp=1"/>
          <p:cNvSpPr/>
          <p:nvPr/>
        </p:nvSpPr>
        <p:spPr>
          <a:xfrm>
            <a:off x="4333939" y="3144012"/>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17" name="QB_6_AN.556_1#05126e389.blank?vja=1&amp;pid=bc0f8dde2&amp;color=0,0,0&amp;vpa=235&amp;vtp=1"/>
          <p:cNvSpPr/>
          <p:nvPr/>
        </p:nvSpPr>
        <p:spPr>
          <a:xfrm>
            <a:off x="3671951" y="3906012"/>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18" name="QB_6_AN.557_1#05126e389.blank?vja=1&amp;pid=bc0f8dde2&amp;color=0,0,0&amp;vpa=236&amp;vtp=1"/>
          <p:cNvSpPr/>
          <p:nvPr/>
        </p:nvSpPr>
        <p:spPr>
          <a:xfrm>
            <a:off x="4154551" y="3906012"/>
            <a:ext cx="661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return</a:t>
            </a:r>
            <a:endParaRPr lang="en-US" altLang="zh-CN" sz="2000" dirty="0"/>
          </a:p>
        </p:txBody>
      </p:sp>
      <p:sp>
        <p:nvSpPr>
          <p:cNvPr id="19" name="QB_6_AN.558_1#05126e389.blank?vja=1&amp;pid=bc0f8dde2&amp;color=0,0,0&amp;vpa=237&amp;vtp=1"/>
          <p:cNvSpPr/>
          <p:nvPr/>
        </p:nvSpPr>
        <p:spPr>
          <a:xfrm>
            <a:off x="5081651" y="3906012"/>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21" name="QB_6_AN.560_1#05126e389.blank?vja=1&amp;pid=bc0f8dde2&amp;color=0,0,0&amp;vpa=238&amp;vtp=1"/>
          <p:cNvSpPr/>
          <p:nvPr/>
        </p:nvSpPr>
        <p:spPr>
          <a:xfrm>
            <a:off x="2843276" y="4668012"/>
            <a:ext cx="592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share</a:t>
            </a:r>
            <a:endParaRPr lang="en-US" altLang="zh-CN" sz="2000" dirty="0"/>
          </a:p>
        </p:txBody>
      </p:sp>
      <p:sp>
        <p:nvSpPr>
          <p:cNvPr id="22" name="QB_6_AN.561_1#05126e389.blank?vja=1&amp;pid=bc0f8dde2&amp;color=0,0,0&amp;vpa=239&amp;vtp=1"/>
          <p:cNvSpPr/>
          <p:nvPr/>
        </p:nvSpPr>
        <p:spPr>
          <a:xfrm>
            <a:off x="3719576" y="4668012"/>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23" name="QB_6_AN.562_1#05126e389.blank?vja=1&amp;pid=bc0f8dde2&amp;color=0,0,0&amp;vpa=240&amp;vtp=1"/>
          <p:cNvSpPr/>
          <p:nvPr/>
        </p:nvSpPr>
        <p:spPr>
          <a:xfrm>
            <a:off x="4367276" y="4655312"/>
            <a:ext cx="479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joys</a:t>
            </a:r>
            <a:endParaRPr lang="en-US" altLang="zh-CN" sz="2000" dirty="0"/>
          </a:p>
        </p:txBody>
      </p:sp>
      <p:sp>
        <p:nvSpPr>
          <p:cNvPr id="24" name="QB_6_AN.563_1#05126e389.blank?vja=1&amp;pid=bc0f8dde2&amp;color=0,0,0&amp;vpa=241&amp;vtp=1"/>
          <p:cNvSpPr/>
          <p:nvPr/>
        </p:nvSpPr>
        <p:spPr>
          <a:xfrm>
            <a:off x="5154676" y="4668012"/>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and</a:t>
            </a:r>
            <a:endParaRPr lang="en-US" altLang="zh-CN" sz="2000" dirty="0"/>
          </a:p>
        </p:txBody>
      </p:sp>
      <p:sp>
        <p:nvSpPr>
          <p:cNvPr id="25" name="QB_6_AN.564_1#05126e389.blank?vja=1&amp;pid=bc0f8dde2&amp;color=0,0,0&amp;vpa=242&amp;vtp=1"/>
          <p:cNvSpPr/>
          <p:nvPr/>
        </p:nvSpPr>
        <p:spPr>
          <a:xfrm>
            <a:off x="5891276" y="4668012"/>
            <a:ext cx="860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sorrows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7">
                                            <p:bg/>
                                          </p:spTgt>
                                        </p:tgtEl>
                                        <p:attrNameLst>
                                          <p:attrName>style.visibility</p:attrName>
                                        </p:attrNameLst>
                                      </p:cBhvr>
                                      <p:to>
                                        <p:strVal val="visible"/>
                                      </p:to>
                                    </p:set>
                                    <p:animEffect transition="in" filter="fade">
                                      <p:cBhvr>
                                        <p:cTn id="87" dur="500"/>
                                        <p:tgtEl>
                                          <p:spTgt spid="17">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7">
                                            <p:txEl>
                                              <p:pRg st="0" end="0"/>
                                            </p:txEl>
                                          </p:spTgt>
                                        </p:tgtEl>
                                        <p:attrNameLst>
                                          <p:attrName>style.visibility</p:attrName>
                                        </p:attrNameLst>
                                      </p:cBhvr>
                                      <p:to>
                                        <p:strVal val="visible"/>
                                      </p:to>
                                    </p:set>
                                    <p:animEffect transition="in" filter="fade">
                                      <p:cBhvr>
                                        <p:cTn id="90" dur="500"/>
                                        <p:tgtEl>
                                          <p:spTgt spid="17">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8">
                                            <p:bg/>
                                          </p:spTgt>
                                        </p:tgtEl>
                                        <p:attrNameLst>
                                          <p:attrName>style.visibility</p:attrName>
                                        </p:attrNameLst>
                                      </p:cBhvr>
                                      <p:to>
                                        <p:strVal val="visible"/>
                                      </p:to>
                                    </p:set>
                                    <p:animEffect transition="in" filter="fade">
                                      <p:cBhvr>
                                        <p:cTn id="95" dur="500"/>
                                        <p:tgtEl>
                                          <p:spTgt spid="18">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xEl>
                                              <p:pRg st="0" end="0"/>
                                            </p:txEl>
                                          </p:spTgt>
                                        </p:tgtEl>
                                        <p:attrNameLst>
                                          <p:attrName>style.visibility</p:attrName>
                                        </p:attrNameLst>
                                      </p:cBhvr>
                                      <p:to>
                                        <p:strVal val="visible"/>
                                      </p:to>
                                    </p:set>
                                    <p:animEffect transition="in" filter="fade">
                                      <p:cBhvr>
                                        <p:cTn id="98" dur="500"/>
                                        <p:tgtEl>
                                          <p:spTgt spid="18">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1">
                                            <p:bg/>
                                          </p:spTgt>
                                        </p:tgtEl>
                                        <p:attrNameLst>
                                          <p:attrName>style.visibility</p:attrName>
                                        </p:attrNameLst>
                                      </p:cBhvr>
                                      <p:to>
                                        <p:strVal val="visible"/>
                                      </p:to>
                                    </p:set>
                                    <p:animEffect transition="in" filter="fade">
                                      <p:cBhvr>
                                        <p:cTn id="111" dur="500"/>
                                        <p:tgtEl>
                                          <p:spTgt spid="21">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1">
                                            <p:txEl>
                                              <p:pRg st="0" end="0"/>
                                            </p:txEl>
                                          </p:spTgt>
                                        </p:tgtEl>
                                        <p:attrNameLst>
                                          <p:attrName>style.visibility</p:attrName>
                                        </p:attrNameLst>
                                      </p:cBhvr>
                                      <p:to>
                                        <p:strVal val="visible"/>
                                      </p:to>
                                    </p:set>
                                    <p:animEffect transition="in" filter="fade">
                                      <p:cBhvr>
                                        <p:cTn id="114" dur="500"/>
                                        <p:tgtEl>
                                          <p:spTgt spid="21">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2">
                                            <p:bg/>
                                          </p:spTgt>
                                        </p:tgtEl>
                                        <p:attrNameLst>
                                          <p:attrName>style.visibility</p:attrName>
                                        </p:attrNameLst>
                                      </p:cBhvr>
                                      <p:to>
                                        <p:strVal val="visible"/>
                                      </p:to>
                                    </p:set>
                                    <p:animEffect transition="in" filter="fade">
                                      <p:cBhvr>
                                        <p:cTn id="119" dur="500"/>
                                        <p:tgtEl>
                                          <p:spTgt spid="22">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2">
                                            <p:txEl>
                                              <p:pRg st="0" end="0"/>
                                            </p:txEl>
                                          </p:spTgt>
                                        </p:tgtEl>
                                        <p:attrNameLst>
                                          <p:attrName>style.visibility</p:attrName>
                                        </p:attrNameLst>
                                      </p:cBhvr>
                                      <p:to>
                                        <p:strVal val="visible"/>
                                      </p:to>
                                    </p:set>
                                    <p:animEffect transition="in" filter="fade">
                                      <p:cBhvr>
                                        <p:cTn id="122" dur="500"/>
                                        <p:tgtEl>
                                          <p:spTgt spid="22">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3">
                                            <p:bg/>
                                          </p:spTgt>
                                        </p:tgtEl>
                                        <p:attrNameLst>
                                          <p:attrName>style.visibility</p:attrName>
                                        </p:attrNameLst>
                                      </p:cBhvr>
                                      <p:to>
                                        <p:strVal val="visible"/>
                                      </p:to>
                                    </p:set>
                                    <p:animEffect transition="in" filter="fade">
                                      <p:cBhvr>
                                        <p:cTn id="127" dur="500"/>
                                        <p:tgtEl>
                                          <p:spTgt spid="23">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3">
                                            <p:txEl>
                                              <p:pRg st="0" end="0"/>
                                            </p:txEl>
                                          </p:spTgt>
                                        </p:tgtEl>
                                        <p:attrNameLst>
                                          <p:attrName>style.visibility</p:attrName>
                                        </p:attrNameLst>
                                      </p:cBhvr>
                                      <p:to>
                                        <p:strVal val="visible"/>
                                      </p:to>
                                    </p:set>
                                    <p:animEffect transition="in" filter="fade">
                                      <p:cBhvr>
                                        <p:cTn id="130" dur="500"/>
                                        <p:tgtEl>
                                          <p:spTgt spid="23">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4">
                                            <p:bg/>
                                          </p:spTgt>
                                        </p:tgtEl>
                                        <p:attrNameLst>
                                          <p:attrName>style.visibility</p:attrName>
                                        </p:attrNameLst>
                                      </p:cBhvr>
                                      <p:to>
                                        <p:strVal val="visible"/>
                                      </p:to>
                                    </p:set>
                                    <p:animEffect transition="in" filter="fade">
                                      <p:cBhvr>
                                        <p:cTn id="135" dur="500"/>
                                        <p:tgtEl>
                                          <p:spTgt spid="24">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4">
                                            <p:txEl>
                                              <p:pRg st="0" end="0"/>
                                            </p:txEl>
                                          </p:spTgt>
                                        </p:tgtEl>
                                        <p:attrNameLst>
                                          <p:attrName>style.visibility</p:attrName>
                                        </p:attrNameLst>
                                      </p:cBhvr>
                                      <p:to>
                                        <p:strVal val="visible"/>
                                      </p:to>
                                    </p:set>
                                    <p:animEffect transition="in" filter="fade">
                                      <p:cBhvr>
                                        <p:cTn id="138" dur="500"/>
                                        <p:tgtEl>
                                          <p:spTgt spid="24">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5">
                                            <p:bg/>
                                          </p:spTgt>
                                        </p:tgtEl>
                                        <p:attrNameLst>
                                          <p:attrName>style.visibility</p:attrName>
                                        </p:attrNameLst>
                                      </p:cBhvr>
                                      <p:to>
                                        <p:strVal val="visible"/>
                                      </p:to>
                                    </p:set>
                                    <p:animEffect transition="in" filter="fade">
                                      <p:cBhvr>
                                        <p:cTn id="143" dur="500"/>
                                        <p:tgtEl>
                                          <p:spTgt spid="25">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5">
                                            <p:txEl>
                                              <p:pRg st="0" end="0"/>
                                            </p:txEl>
                                          </p:spTgt>
                                        </p:tgtEl>
                                        <p:attrNameLst>
                                          <p:attrName>style.visibility</p:attrName>
                                        </p:attrNameLst>
                                      </p:cBhvr>
                                      <p:to>
                                        <p:strVal val="visible"/>
                                      </p:to>
                                    </p:set>
                                    <p:animEffect transition="in" filter="fade">
                                      <p:cBhvr>
                                        <p:cTn id="146"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9" grpId="0" build="p" animBg="1"/>
      <p:bldP spid="10" grpId="0" build="p" animBg="1"/>
      <p:bldP spid="12" grpId="0" build="p" animBg="1"/>
      <p:bldP spid="13" grpId="0" build="p" animBg="1"/>
      <p:bldP spid="14" grpId="0" build="p" animBg="1"/>
      <p:bldP spid="15" grpId="0" build="p" animBg="1"/>
      <p:bldP spid="17" grpId="0" build="p" animBg="1"/>
      <p:bldP spid="18" grpId="0" build="p" animBg="1"/>
      <p:bldP spid="19" grpId="0" build="p" animBg="1"/>
      <p:bldP spid="21" grpId="0" build="p" animBg="1"/>
      <p:bldP spid="22" grpId="0" build="p" animBg="1"/>
      <p:bldP spid="23" grpId="0" build="p" animBg="1"/>
      <p:bldP spid="24" grpId="0" build="p" animBg="1"/>
      <p:bldP spid="25" grpId="0" build="p" animBg="1"/>
    </p:bldLst>
  </p:timing>
</p:sld>
</file>

<file path=ppt/slides/slide114.xml><?xml version="1.0" encoding="utf-8"?>
<p:sld xmlns:a="http://schemas.openxmlformats.org/drawingml/2006/main" xmlns:r="http://schemas.openxmlformats.org/officeDocument/2006/relationships" xmlns:p="http://schemas.openxmlformats.org/presentationml/2006/main">
  <p:cSld name="Slide 116&amp;si=116">
    <p:spTree>
      <p:nvGrpSpPr>
        <p:cNvPr id="1" name=""/>
        <p:cNvGrpSpPr/>
        <p:nvPr/>
      </p:nvGrpSpPr>
      <p:grpSpPr>
        <a:xfrm>
          <a:off x="0" y="0"/>
          <a:ext cx="0" cy="0"/>
          <a:chOff x="0" y="0"/>
          <a:chExt cx="0" cy="0"/>
        </a:xfrm>
      </p:grpSpPr>
      <p:sp>
        <p:nvSpPr>
          <p:cNvPr id="2" name="C_4#365c71a23.fixed?vja=1&amp;pid=8a1e3ba24&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04</a:t>
            </a:r>
            <a:endParaRPr lang="en-US" altLang="zh-CN" sz="7200" dirty="0"/>
          </a:p>
        </p:txBody>
      </p:sp>
      <p:sp>
        <p:nvSpPr>
          <p:cNvPr id="3" name="C_4#365c71a23.fixed?vja=1&amp;pid=8a1e3ba24&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Writing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Workshop—Reading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Club</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endParaRPr lang="en-US" altLang="zh-CN" sz="4400" dirty="0"/>
          </a:p>
        </p:txBody>
      </p:sp>
      <p:pic>
        <p:nvPicPr>
          <p:cNvPr id="4" name="C_4#365c71a23.fixed?vja=1&amp;pid=8a1e3ba24&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365c71a23.fixed?vja=1&amp;pid=8a1e3ba24&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115.xml><?xml version="1.0" encoding="utf-8"?>
<p:sld xmlns:a="http://schemas.openxmlformats.org/drawingml/2006/main" xmlns:r="http://schemas.openxmlformats.org/officeDocument/2006/relationships" xmlns:p="http://schemas.openxmlformats.org/presentationml/2006/main">
  <p:cSld name="Slide 118&amp;si=118">
    <p:spTree>
      <p:nvGrpSpPr>
        <p:cNvPr id="1" name=""/>
        <p:cNvGrpSpPr/>
        <p:nvPr/>
      </p:nvGrpSpPr>
      <p:grpSpPr>
        <a:xfrm>
          <a:off x="0" y="0"/>
          <a:ext cx="0" cy="0"/>
          <a:chOff x="0" y="0"/>
          <a:chExt cx="0" cy="0"/>
        </a:xfrm>
      </p:grpSpPr>
      <p:sp>
        <p:nvSpPr>
          <p:cNvPr id="2" name="QM_6_BD.565_1#5fcda7191?vja=1&amp;pid=8c729650c&amp;color=0,0,0&amp;vtp=1&amp;bt=1"/>
          <p:cNvSpPr/>
          <p:nvPr/>
        </p:nvSpPr>
        <p:spPr>
          <a:xfrm>
            <a:off x="722376" y="900000"/>
            <a:ext cx="10753344" cy="4919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[陕西西安2024模拟]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toddlerhood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（幼儿期）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teenagers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cooperation.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temperament</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toddlers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toddlers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demonstrate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markedly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Ohio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toddler’s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copying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seemingly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unusual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demonstrating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fondness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unpleasant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Regardless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bossy.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kids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this</a:t>
            </a:r>
            <a:endParaRPr lang="en-US" altLang="zh-CN" sz="2000" dirty="0"/>
          </a:p>
        </p:txBody>
      </p:sp>
    </p:spTree>
  </p:cSld>
  <p:clrMapOvr>
    <a:masterClrMapping/>
  </p:clrMapOvr>
  <p:transition>
    <p:fade/>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65_1#5fcda7191?vja=1&amp;pid=8c729650c&amp;color=0,0,0&amp;vtp=1&amp;bt=1">
            <a:extLst>
              <a:ext uri="{FF2B5EF4-FFF2-40B4-BE49-F238E27FC236}">
                <a16:creationId xmlns:a16="http://schemas.microsoft.com/office/drawing/2014/main" id="{74340076-D275-C87A-EDE8-B16DD90FBAE4}"/>
              </a:ext>
            </a:extLst>
          </p:cNvPr>
          <p:cNvSpPr/>
          <p:nvPr/>
        </p:nvSpPr>
        <p:spPr>
          <a:xfrm>
            <a:off x="722376" y="900000"/>
            <a:ext cx="10753344" cy="4538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toddlers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toddler’s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encounters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frequent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reminders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establish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guidelines,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sympathy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resolve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ball.”）.When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empathy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fists—to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angry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hungry,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schedule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refreshed.</a:t>
            </a:r>
            <a:endParaRPr lang="en-US" altLang="zh-CN" sz="2000" dirty="0"/>
          </a:p>
        </p:txBody>
      </p:sp>
    </p:spTree>
    <p:extLst>
      <p:ext uri="{BB962C8B-B14F-4D97-AF65-F5344CB8AC3E}">
        <p14:creationId xmlns:p14="http://schemas.microsoft.com/office/powerpoint/2010/main" val="3080638682"/>
      </p:ext>
    </p:extLst>
  </p:cSld>
  <p:clrMapOvr>
    <a:masterClrMapping/>
  </p:clrMapOvr>
  <p:transition>
    <p:fade/>
  </p:transition>
</p:sld>
</file>

<file path=ppt/slides/slide117.xml><?xml version="1.0" encoding="utf-8"?>
<p:sld xmlns:a="http://schemas.openxmlformats.org/drawingml/2006/main" xmlns:r="http://schemas.openxmlformats.org/officeDocument/2006/relationships" xmlns:p="http://schemas.openxmlformats.org/presentationml/2006/main">
  <p:cSld name="Slide 119&amp;si=119">
    <p:spTree>
      <p:nvGrpSpPr>
        <p:cNvPr id="1" name=""/>
        <p:cNvGrpSpPr/>
        <p:nvPr/>
      </p:nvGrpSpPr>
      <p:grpSpPr>
        <a:xfrm>
          <a:off x="0" y="0"/>
          <a:ext cx="0" cy="0"/>
          <a:chOff x="0" y="0"/>
          <a:chExt cx="0" cy="0"/>
        </a:xfrm>
      </p:grpSpPr>
      <p:sp>
        <p:nvSpPr>
          <p:cNvPr id="2" name="QM_6_EX.566_1#5fcda7191?vja=1&amp;pid=8c729650c&amp;color=0,0,0&amp;vtp=1&amp;bt=1"/>
          <p:cNvSpPr/>
          <p:nvPr/>
        </p:nvSpPr>
        <p:spPr>
          <a:xfrm>
            <a:off x="722376" y="900000"/>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介绍了幼儿时期的友谊对儿童社交能力发展的重要性，并探讨了幼儿表达对玩伴的喜爱的方式和可能出现的问题。同时，文章还提供了一些建议和方法，帮助家长在幼儿社交互动中发挥积极作用，培养他们的同情心和表达能力，学会发展友谊。</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8.xml><?xml version="1.0" encoding="utf-8"?>
<p:sld xmlns:a="http://schemas.openxmlformats.org/drawingml/2006/main" xmlns:r="http://schemas.openxmlformats.org/officeDocument/2006/relationships" xmlns:p="http://schemas.openxmlformats.org/presentationml/2006/main">
  <p:cSld name="Slide 120&amp;si=120">
    <p:spTree>
      <p:nvGrpSpPr>
        <p:cNvPr id="1" name=""/>
        <p:cNvGrpSpPr/>
        <p:nvPr/>
      </p:nvGrpSpPr>
      <p:grpSpPr>
        <a:xfrm>
          <a:off x="0" y="0"/>
          <a:ext cx="0" cy="0"/>
          <a:chOff x="0" y="0"/>
          <a:chExt cx="0" cy="0"/>
        </a:xfrm>
      </p:grpSpPr>
      <p:sp>
        <p:nvSpPr>
          <p:cNvPr id="2" name="QC_7_BD.567_1#56a0955e2?vja=1&amp;pid=5fcda719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“temperament”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68_1#56a0955e2.bracket?vja=1&amp;pid=5fcda7191&amp;color=0,0,0&amp;vpa=243&amp;vtp=1"/>
          <p:cNvSpPr/>
          <p:nvPr/>
        </p:nvSpPr>
        <p:spPr>
          <a:xfrm>
            <a:off x="982668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567_2#56a0955e2.choices?vja=1&amp;pid=5fcda7191&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3132504" algn="l"/>
                <a:tab pos="5439507" algn="l"/>
                <a:tab pos="8292611"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Appearance.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Age.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Character.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.Interest.</a:t>
            </a:r>
            <a:endParaRPr lang="en-US" altLang="zh-CN" sz="2000" dirty="0"/>
          </a:p>
        </p:txBody>
      </p:sp>
      <p:sp>
        <p:nvSpPr>
          <p:cNvPr id="5" name="QC_7_AS.569_1#56a0955e2?vja=1&amp;pid=5fcda7191&amp;color=0,0,0&amp;vtp=1"/>
          <p:cNvSpPr/>
          <p:nvPr/>
        </p:nvSpPr>
        <p:spPr>
          <a:xfrm>
            <a:off x="722376" y="1696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词义猜测题。根据第二段中的“Some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toddlers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y.”并结合常识可知，孩子发展社交能力的速度与孩子本身的特点有关，有的孩子善于交际，而有的孩子比较害羞、内向。画线词后的social和shy是举例说明，因此可推知画线词应是表达与这两个词有关的内容，结合选项和常识可知，画线词意为“性格”，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19.xml><?xml version="1.0" encoding="utf-8"?>
<p:sld xmlns:a="http://schemas.openxmlformats.org/drawingml/2006/main" xmlns:r="http://schemas.openxmlformats.org/officeDocument/2006/relationships" xmlns:p="http://schemas.openxmlformats.org/presentationml/2006/main">
  <p:cSld name="Slide 121&amp;si=121">
    <p:spTree>
      <p:nvGrpSpPr>
        <p:cNvPr id="1" name=""/>
        <p:cNvGrpSpPr/>
        <p:nvPr/>
      </p:nvGrpSpPr>
      <p:grpSpPr>
        <a:xfrm>
          <a:off x="0" y="0"/>
          <a:ext cx="0" cy="0"/>
          <a:chOff x="0" y="0"/>
          <a:chExt cx="0" cy="0"/>
        </a:xfrm>
      </p:grpSpPr>
      <p:sp>
        <p:nvSpPr>
          <p:cNvPr id="2" name="QC_7_BD.570_1#df1133540?vja=1&amp;pid=5fcda7191&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toddlers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playmates’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behaviour?(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71_1#df1133540.bracket?vja=1&amp;pid=5fcda7191&amp;color=0,0,0&amp;mp=1&amp;vpa=244&amp;vtp=1"/>
          <p:cNvSpPr/>
          <p:nvPr/>
        </p:nvSpPr>
        <p:spPr>
          <a:xfrm>
            <a:off x="883767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570_2#df1133540.choices?vja=1&amp;pid=5fcda7191&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playmates.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acting.</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strangers.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games.</a:t>
            </a:r>
            <a:endParaRPr lang="en-US" altLang="zh-CN" sz="2000" dirty="0"/>
          </a:p>
        </p:txBody>
      </p:sp>
      <p:sp>
        <p:nvSpPr>
          <p:cNvPr id="5" name="QC_7_AS.572_1#df1133540?vja=1&amp;pid=5fcda7191&amp;color=0,0,0&amp;vtp=1"/>
          <p:cNvSpPr/>
          <p:nvPr/>
        </p:nvSpPr>
        <p:spPr>
          <a:xfrm>
            <a:off x="722376" y="2077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细节理解题。根据第二段中的“Research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Ohio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University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toddler’s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during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copying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behaviour.”可知，蹒跚学步的孩子模仿朋友的行为说明他们喜欢玩伴，故选A项。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B_6_AS.71_2#8c254ee74?vja=1&amp;pid=84f0a8613&amp;color=0,0,0&amp;mp=1&amp;vtp=1&amp;bt=1"/>
          <p:cNvSpPr/>
          <p:nvPr/>
        </p:nvSpPr>
        <p:spPr>
          <a:xfrm>
            <a:off x="722376" y="900000"/>
            <a:ext cx="10753344" cy="728853"/>
          </a:xfrm>
          <a:prstGeom prst="rect">
            <a:avLst/>
          </a:prstGeom>
          <a:noFill/>
          <a:ln/>
        </p:spPr>
        <p:txBody>
          <a:bodyPr wrap="square" lIns="0" tIns="0" rIns="0" bIns="0" rtlCol="0" anchor="t"/>
          <a:lstStyle/>
          <a:p>
            <a:pPr algn="just">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易错警示</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注意this/it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sth和this/it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sth两者时态的对应变化。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0.xml><?xml version="1.0" encoding="utf-8"?>
<p:sld xmlns:a="http://schemas.openxmlformats.org/drawingml/2006/main" xmlns:r="http://schemas.openxmlformats.org/officeDocument/2006/relationships" xmlns:p="http://schemas.openxmlformats.org/presentationml/2006/main">
  <p:cSld name="Slide 122&amp;si=122">
    <p:spTree>
      <p:nvGrpSpPr>
        <p:cNvPr id="1" name=""/>
        <p:cNvGrpSpPr/>
        <p:nvPr/>
      </p:nvGrpSpPr>
      <p:grpSpPr>
        <a:xfrm>
          <a:off x="0" y="0"/>
          <a:ext cx="0" cy="0"/>
          <a:chOff x="0" y="0"/>
          <a:chExt cx="0" cy="0"/>
        </a:xfrm>
      </p:grpSpPr>
      <p:sp>
        <p:nvSpPr>
          <p:cNvPr id="2" name="QC_7_BD.573_1#6869e5dd8?vja=1&amp;pid=5fcda719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kids?(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74_1#6869e5dd8.bracket?vja=1&amp;pid=5fcda7191&amp;color=0,0,0&amp;vpa=245&amp;vtp=1"/>
          <p:cNvSpPr/>
          <p:nvPr/>
        </p:nvSpPr>
        <p:spPr>
          <a:xfrm>
            <a:off x="754227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573_2#6869e5dd8.choices?vja=1&amp;pid=5fcda7191&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suitable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playmates.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rules.</a:t>
            </a:r>
            <a:endParaRPr lang="en-US" altLang="zh-CN" sz="2000" dirty="0"/>
          </a:p>
        </p:txBody>
      </p:sp>
      <p:sp>
        <p:nvSpPr>
          <p:cNvPr id="5" name="QC_7_AS.575_1#6869e5dd8?vja=1&amp;pid=5fcda7191&amp;color=0,0,0&amp;vtp=1"/>
          <p:cNvSpPr/>
          <p:nvPr/>
        </p:nvSpPr>
        <p:spPr>
          <a:xfrm>
            <a:off x="722376" y="2077847"/>
            <a:ext cx="10753344" cy="2294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推理判断题。根据第三段中的“Through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experiences,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toddlers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rules.That’s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important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toddler’s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encounters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limits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offering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frequent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reminders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establish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guidelines,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explain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reasons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behind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them.”和最后两段内容可知，作者建议家长在孩子的社交生活中设定限制，并且经常提醒孩子们这些限制，并解释这些准则背后的原因，由此可知，作者建议家长们帮助孩子理解社交规则，故选D项。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1.xml><?xml version="1.0" encoding="utf-8"?>
<p:sld xmlns:a="http://schemas.openxmlformats.org/drawingml/2006/main" xmlns:r="http://schemas.openxmlformats.org/officeDocument/2006/relationships" xmlns:p="http://schemas.openxmlformats.org/presentationml/2006/main">
  <p:cSld name="Slide 123&amp;si=123">
    <p:spTree>
      <p:nvGrpSpPr>
        <p:cNvPr id="1" name=""/>
        <p:cNvGrpSpPr/>
        <p:nvPr/>
      </p:nvGrpSpPr>
      <p:grpSpPr>
        <a:xfrm>
          <a:off x="0" y="0"/>
          <a:ext cx="0" cy="0"/>
          <a:chOff x="0" y="0"/>
          <a:chExt cx="0" cy="0"/>
        </a:xfrm>
      </p:grpSpPr>
      <p:sp>
        <p:nvSpPr>
          <p:cNvPr id="2" name="QC_7_BD.576_1#fe1b84d99?vja=1&amp;pid=5fcda719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quoted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77_1#fe1b84d99.bracket?vja=1&amp;pid=5fcda7191&amp;color=0,0,0&amp;vpa=246&amp;vtp=1"/>
          <p:cNvSpPr/>
          <p:nvPr/>
        </p:nvSpPr>
        <p:spPr>
          <a:xfrm>
            <a:off x="804868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576_2#fe1b84d99.choices?vja=1&amp;pid=5fcda7191&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A.Explaining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concepts.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.Giving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C.Providing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evidence.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comparisons.</a:t>
            </a:r>
            <a:endParaRPr lang="en-US" altLang="zh-CN" sz="2000" dirty="0"/>
          </a:p>
        </p:txBody>
      </p:sp>
      <p:sp>
        <p:nvSpPr>
          <p:cNvPr id="5" name="QC_7_AS.578_1#fe1b84d99?vja=1&amp;pid=5fcda7191&amp;color=0,0,0&amp;vtp=1"/>
          <p:cNvSpPr/>
          <p:nvPr/>
        </p:nvSpPr>
        <p:spPr>
          <a:xfrm>
            <a:off x="722376" y="2077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推理判断题。根据第四段内容可知，括号里是通过举例解释说明括号前的内容，向家长详细介绍如何帮助孩子学会情感共鸣并解决问题，故选B项。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2.xml><?xml version="1.0" encoding="utf-8"?>
<p:sld xmlns:a="http://schemas.openxmlformats.org/drawingml/2006/main" xmlns:r="http://schemas.openxmlformats.org/officeDocument/2006/relationships" xmlns:p="http://schemas.openxmlformats.org/presentationml/2006/main">
  <p:cSld name="Slide 124&amp;si=124">
    <p:spTree>
      <p:nvGrpSpPr>
        <p:cNvPr id="1" name=""/>
        <p:cNvGrpSpPr/>
        <p:nvPr/>
      </p:nvGrpSpPr>
      <p:grpSpPr>
        <a:xfrm>
          <a:off x="0" y="0"/>
          <a:ext cx="0" cy="0"/>
          <a:chOff x="0" y="0"/>
          <a:chExt cx="0" cy="0"/>
        </a:xfrm>
      </p:grpSpPr>
      <p:sp>
        <p:nvSpPr>
          <p:cNvPr id="2" name="QM_6_BD.579_1#fa8515d67?vja=1&amp;pid=8c729650c&amp;color=0,0,0&amp;vtp=1&amp;bt=1"/>
          <p:cNvSpPr/>
          <p:nvPr/>
        </p:nvSpPr>
        <p:spPr>
          <a:xfrm>
            <a:off x="722376" y="900000"/>
            <a:ext cx="10753344" cy="4919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[中国人民大学附属中学2025高二月考]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arrangement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seriously.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agreeable,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contradicts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safely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Numerous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assume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striking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Michael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Swann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confident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accuracy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judgements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reality</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endParaRPr lang="en-US" altLang="zh-CN" sz="2000" dirty="0"/>
          </a:p>
        </p:txBody>
      </p:sp>
    </p:spTree>
  </p:cSld>
  <p:clrMapOvr>
    <a:masterClrMapping/>
  </p:clrMapOvr>
  <p:transition>
    <p:fade/>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79_1#fa8515d67?vja=1&amp;pid=8c729650c&amp;color=0,0,0&amp;vtp=1&amp;bt=1">
            <a:extLst>
              <a:ext uri="{FF2B5EF4-FFF2-40B4-BE49-F238E27FC236}">
                <a16:creationId xmlns:a16="http://schemas.microsoft.com/office/drawing/2014/main" id="{3F9FA9C4-14FA-8B87-B1E2-84F2E4337C3B}"/>
              </a:ext>
            </a:extLst>
          </p:cNvPr>
          <p:cNvSpPr/>
          <p:nvPr/>
        </p:nvSpPr>
        <p:spPr>
          <a:xfrm>
            <a:off x="722376" y="900000"/>
            <a:ext cx="10753344" cy="5685155"/>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judgements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accurate.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ignorant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necessarily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familiarity;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familiar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confirm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ignore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Perhaps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agreement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ignore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（探究）</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Perhaps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awkward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questions.</a:t>
            </a:r>
            <a:endParaRPr lang="en-US" altLang="zh-CN" sz="2000" dirty="0"/>
          </a:p>
        </p:txBody>
      </p:sp>
    </p:spTree>
    <p:extLst>
      <p:ext uri="{BB962C8B-B14F-4D97-AF65-F5344CB8AC3E}">
        <p14:creationId xmlns:p14="http://schemas.microsoft.com/office/powerpoint/2010/main" val="1376420927"/>
      </p:ext>
    </p:extLst>
  </p:cSld>
  <p:clrMapOvr>
    <a:masterClrMapping/>
  </p:clrMapOvr>
  <p:transition>
    <p:fade/>
  </p:transition>
</p:sld>
</file>

<file path=ppt/slides/slide124.xml><?xml version="1.0" encoding="utf-8"?>
<p:sld xmlns:a="http://schemas.openxmlformats.org/drawingml/2006/main" xmlns:r="http://schemas.openxmlformats.org/officeDocument/2006/relationships" xmlns:p="http://schemas.openxmlformats.org/presentationml/2006/main">
  <p:cSld name="Slide 125&amp;si=125">
    <p:spTree>
      <p:nvGrpSpPr>
        <p:cNvPr id="1" name=""/>
        <p:cNvGrpSpPr/>
        <p:nvPr/>
      </p:nvGrpSpPr>
      <p:grpSpPr>
        <a:xfrm>
          <a:off x="0" y="0"/>
          <a:ext cx="0" cy="0"/>
          <a:chOff x="0" y="0"/>
          <a:chExt cx="0" cy="0"/>
        </a:xfrm>
      </p:grpSpPr>
      <p:sp>
        <p:nvSpPr>
          <p:cNvPr id="2" name="QM_6_EX.580_1#fa8515d67?vja=1&amp;pid=8c729650c&amp;color=0,0,0&amp;vtp=1&amp;bt=1"/>
          <p:cNvSpPr/>
          <p:nvPr/>
        </p:nvSpPr>
        <p:spPr>
          <a:xfrm>
            <a:off x="722376" y="900000"/>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本文是一篇议论文。文章探讨了友谊的本质，挑战了“朋友是性格合拍或相似之人”的普遍观念。通过引用研究和深入的心理分析，作者提出，友谊或许更多地建立在陪伴和相互支持之上，而非深入的了解。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5.xml><?xml version="1.0" encoding="utf-8"?>
<p:sld xmlns:a="http://schemas.openxmlformats.org/drawingml/2006/main" xmlns:r="http://schemas.openxmlformats.org/officeDocument/2006/relationships" xmlns:p="http://schemas.openxmlformats.org/presentationml/2006/main">
  <p:cSld name="Slide 126&amp;si=126">
    <p:spTree>
      <p:nvGrpSpPr>
        <p:cNvPr id="1" name=""/>
        <p:cNvGrpSpPr/>
        <p:nvPr/>
      </p:nvGrpSpPr>
      <p:grpSpPr>
        <a:xfrm>
          <a:off x="0" y="0"/>
          <a:ext cx="0" cy="0"/>
          <a:chOff x="0" y="0"/>
          <a:chExt cx="0" cy="0"/>
        </a:xfrm>
      </p:grpSpPr>
      <p:sp>
        <p:nvSpPr>
          <p:cNvPr id="2" name="QC_7_BD.581_1#f58c3d876?vja=1&amp;pid=fa8515d6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paragraph?(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82_1#f58c3d876.bracket?vja=1&amp;pid=fa8515d67&amp;color=0,0,0&amp;vpa=247&amp;vtp=1"/>
          <p:cNvSpPr/>
          <p:nvPr/>
        </p:nvSpPr>
        <p:spPr>
          <a:xfrm>
            <a:off x="97933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581_2#f58c3d876.choices?vja=1&amp;pid=fa8515d67&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background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information.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passage.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friendship.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endParaRPr lang="en-US" altLang="zh-CN" sz="2000" dirty="0"/>
          </a:p>
        </p:txBody>
      </p:sp>
      <p:sp>
        <p:nvSpPr>
          <p:cNvPr id="5" name="QC_7_AS.583_1#f58c3d876?vja=1&amp;pid=fa8515d67&amp;color=0,0,0&amp;vtp=1"/>
          <p:cNvSpPr/>
          <p:nvPr/>
        </p:nvSpPr>
        <p:spPr>
          <a:xfrm>
            <a:off x="722376" y="2077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一段内容可知，作者开篇描述了一个矛盾的现象：自己非常喜欢朋友，但朋友们的某些行为却时常让他感到震惊。第二段作者则是先提出了一个人们普遍认同的观念，然后再提出本文需要探讨的核心话题，即友谊的本质到底是什么。由此可知，作者提到两个朋友的故事是为了引出第二段的普遍观念和本文探讨的话题。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6.xml><?xml version="1.0" encoding="utf-8"?>
<p:sld xmlns:a="http://schemas.openxmlformats.org/drawingml/2006/main" xmlns:r="http://schemas.openxmlformats.org/officeDocument/2006/relationships" xmlns:p="http://schemas.openxmlformats.org/presentationml/2006/main">
  <p:cSld name="Slide 127&amp;si=127">
    <p:spTree>
      <p:nvGrpSpPr>
        <p:cNvPr id="1" name=""/>
        <p:cNvGrpSpPr/>
        <p:nvPr/>
      </p:nvGrpSpPr>
      <p:grpSpPr>
        <a:xfrm>
          <a:off x="0" y="0"/>
          <a:ext cx="0" cy="0"/>
          <a:chOff x="0" y="0"/>
          <a:chExt cx="0" cy="0"/>
        </a:xfrm>
      </p:grpSpPr>
      <p:sp>
        <p:nvSpPr>
          <p:cNvPr id="2" name="QC_7_BD.584_1#1f6cc304c?vja=1&amp;pid=fa8515d67&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85_1#1f6cc304c.bracket?vja=1&amp;pid=fa8515d67&amp;color=0,0,0&amp;mp=1&amp;vpa=248&amp;vtp=1"/>
          <p:cNvSpPr/>
          <p:nvPr/>
        </p:nvSpPr>
        <p:spPr>
          <a:xfrm>
            <a:off x="816457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584_2#1f6cc304c.choices?vja=1&amp;pid=fa8515d67&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884854" algn="l"/>
                <a:tab pos="5515707" algn="l"/>
                <a:tab pos="8413261"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Friendships.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Strangers.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Researchers.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.Benefits.</a:t>
            </a:r>
            <a:endParaRPr lang="en-US" altLang="zh-CN" sz="2000" dirty="0"/>
          </a:p>
        </p:txBody>
      </p:sp>
      <p:sp>
        <p:nvSpPr>
          <p:cNvPr id="5" name="QC_7_AS.586_1#1f6cc304c?vja=1&amp;pid=fa8515d67&amp;color=0,0,0&amp;vtp=1"/>
          <p:cNvSpPr/>
          <p:nvPr/>
        </p:nvSpPr>
        <p:spPr>
          <a:xfrm>
            <a:off x="722376" y="1696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词义猜测题。根据第四段中的many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benefits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friendship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provides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necessarily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depend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perfect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miliarity可知，画线词前的内容讲到友谊带来的许多好处不一定来自对朋友的完全熟悉，画线词所在部分则提到“它们”更多来自可靠的特质。由此可知，此处的they是指前半句中提到的“友谊的好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7.xml><?xml version="1.0" encoding="utf-8"?>
<p:sld xmlns:a="http://schemas.openxmlformats.org/drawingml/2006/main" xmlns:r="http://schemas.openxmlformats.org/officeDocument/2006/relationships" xmlns:p="http://schemas.openxmlformats.org/presentationml/2006/main">
  <p:cSld name="Slide 128&amp;si=128">
    <p:spTree>
      <p:nvGrpSpPr>
        <p:cNvPr id="1" name=""/>
        <p:cNvGrpSpPr/>
        <p:nvPr/>
      </p:nvGrpSpPr>
      <p:grpSpPr>
        <a:xfrm>
          <a:off x="0" y="0"/>
          <a:ext cx="0" cy="0"/>
          <a:chOff x="0" y="0"/>
          <a:chExt cx="0" cy="0"/>
        </a:xfrm>
      </p:grpSpPr>
      <p:sp>
        <p:nvSpPr>
          <p:cNvPr id="2" name="QC_7_BD.587_1#a596fafa7?vja=1&amp;pid=fa8515d6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concluded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passage?(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88_1#a596fafa7.bracket?vja=1&amp;pid=fa8515d67&amp;color=0,0,0&amp;vpa=249&amp;vtp=1"/>
          <p:cNvSpPr/>
          <p:nvPr/>
        </p:nvSpPr>
        <p:spPr>
          <a:xfrm>
            <a:off x="582618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587_2#a596fafa7.choices?vja=1&amp;pid=fa8515d67&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depth.</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B.Real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necessarily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accurately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endParaRPr lang="en-US" altLang="zh-CN" sz="2000" dirty="0"/>
          </a:p>
        </p:txBody>
      </p:sp>
      <p:sp>
        <p:nvSpPr>
          <p:cNvPr id="5" name="QC_7_AS.589_1#a596fafa7?vja=1&amp;pid=fa8515d67&amp;color=0,0,0&amp;vtp=1"/>
          <p:cNvSpPr/>
          <p:nvPr/>
        </p:nvSpPr>
        <p:spPr>
          <a:xfrm>
            <a:off x="722376" y="2839847"/>
            <a:ext cx="10753344" cy="2294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推理判断题。根据第三段中的“Numerous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assume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striking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doesn’t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lessen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friendship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deepens.”和“Two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ignorant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inner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ves.”可知，我们通常会高估朋友与自己观点一致的程度，并且这个问题并不会随着友谊加深而减轻，两个人可能会成为亲密的朋友，却对彼此内心的大部分领域无法完全了解。由此可知，亲密的友谊并不等同于深入的了解或相似的个性。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8.xml><?xml version="1.0" encoding="utf-8"?>
<p:sld xmlns:a="http://schemas.openxmlformats.org/drawingml/2006/main" xmlns:r="http://schemas.openxmlformats.org/officeDocument/2006/relationships" xmlns:p="http://schemas.openxmlformats.org/presentationml/2006/main">
  <p:cSld name="Slide 129&amp;si=129">
    <p:spTree>
      <p:nvGrpSpPr>
        <p:cNvPr id="1" name=""/>
        <p:cNvGrpSpPr/>
        <p:nvPr/>
      </p:nvGrpSpPr>
      <p:grpSpPr>
        <a:xfrm>
          <a:off x="0" y="0"/>
          <a:ext cx="0" cy="0"/>
          <a:chOff x="0" y="0"/>
          <a:chExt cx="0" cy="0"/>
        </a:xfrm>
      </p:grpSpPr>
      <p:sp>
        <p:nvSpPr>
          <p:cNvPr id="2" name="QC_7_BD.590_1#a30600049?vja=1&amp;pid=fa8515d6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accept?(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91_1#a30600049.bracket?vja=1&amp;pid=fa8515d67&amp;color=0,0,0&amp;vpa=250&amp;vtp=1"/>
          <p:cNvSpPr/>
          <p:nvPr/>
        </p:nvSpPr>
        <p:spPr>
          <a:xfrm>
            <a:off x="811853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590_2#a30600049.choices?vja=1&amp;pid=fa8515d67&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A.Stay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distance.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C.Real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dirty.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D.True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endParaRPr lang="en-US" altLang="zh-CN" sz="2000" dirty="0"/>
          </a:p>
        </p:txBody>
      </p:sp>
      <p:sp>
        <p:nvSpPr>
          <p:cNvPr id="5" name="QC_7_AS.592_1#a30600049?vja=1&amp;pid=fa8515d67&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推理判断题。根据最后一段中的“Perhaps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viewing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friendship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agreement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ignore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faults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deeply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weaken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friendship.”可知，作者认为理想的友谊是默契地彼此陪伴、保持尊重、不进行可能伤害友谊的深度探究，不追求完全的透明和深入的了解。由此可推知，作者可能会接受“做朋友但保持距离”这种说法。故选A项。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9.xml><?xml version="1.0" encoding="utf-8"?>
<p:sld xmlns:a="http://schemas.openxmlformats.org/drawingml/2006/main" xmlns:r="http://schemas.openxmlformats.org/officeDocument/2006/relationships" xmlns:p="http://schemas.openxmlformats.org/presentationml/2006/main">
  <p:cSld name="Slide 131&amp;si=131">
    <p:spTree>
      <p:nvGrpSpPr>
        <p:cNvPr id="1" name=""/>
        <p:cNvGrpSpPr/>
        <p:nvPr/>
      </p:nvGrpSpPr>
      <p:grpSpPr>
        <a:xfrm>
          <a:off x="0" y="0"/>
          <a:ext cx="0" cy="0"/>
          <a:chOff x="0" y="0"/>
          <a:chExt cx="0" cy="0"/>
        </a:xfrm>
      </p:grpSpPr>
      <p:sp>
        <p:nvSpPr>
          <p:cNvPr id="2" name="QM_6_BD.593_1#7e4fcce46?vja=1&amp;pid=b08ed26ad&amp;color=0,0,0&amp;vtp=1&amp;bt=1"/>
          <p:cNvSpPr/>
          <p:nvPr/>
        </p:nvSpPr>
        <p:spPr>
          <a:xfrm>
            <a:off x="722376" y="896111"/>
            <a:ext cx="10753344" cy="5291329"/>
          </a:xfrm>
          <a:prstGeom prst="rect">
            <a:avLst/>
          </a:prstGeom>
          <a:noFill/>
          <a:ln/>
        </p:spPr>
        <p:txBody>
          <a:bodyPr wrap="square" lIns="0" tIns="0" rIns="0" bIns="0" rtlCol="0" anchor="t"/>
          <a:lstStyle/>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[山东济宁2025高二期末]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Shanghai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Florida,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frightening.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Despite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unexplainable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Shanghai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sensory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skyline,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dominated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architecture</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bustling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（熙熙攘攘的）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landscape.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vividly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restaurant,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attempt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chopsticks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translation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Nevertheless,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welcome.</a:t>
            </a:r>
            <a:endParaRPr lang="en-US" altLang="zh-CN" sz="2000" dirty="0"/>
          </a:p>
          <a:p>
            <a:pPr algn="just">
              <a:lnSpc>
                <a:spcPct val="124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Shanghai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rewarding.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phrase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victory.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Participating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festivals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appreciation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shifted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integral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B_6_BD.72_1#90c5e6271?vja=1&amp;pid=84f0a8613&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7.Mark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Twain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Hannibal,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Missouri,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Mississippi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River.</a:t>
            </a:r>
            <a:endParaRPr lang="en-US" altLang="zh-CN" sz="2000" dirty="0"/>
          </a:p>
        </p:txBody>
      </p:sp>
      <p:sp>
        <p:nvSpPr>
          <p:cNvPr id="3" name="QB_6_AN.73_1#90c5e6271.blank?vja=1&amp;pid=84f0a8613&amp;color=0,0,0&amp;mp=1&amp;vpa=34&amp;vtp=1"/>
          <p:cNvSpPr/>
          <p:nvPr/>
        </p:nvSpPr>
        <p:spPr>
          <a:xfrm>
            <a:off x="2408047" y="845313"/>
            <a:ext cx="136842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brought</a:t>
            </a:r>
            <a:endParaRPr lang="en-US" altLang="zh-CN" sz="2000" dirty="0"/>
          </a:p>
        </p:txBody>
      </p:sp>
      <p:sp>
        <p:nvSpPr>
          <p:cNvPr id="4" name="QB_6_AS.74_1#90c5e6271?vja=1&amp;pid=84f0a8613&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句意为：马克·吐温是在密西西比河畔的密苏里州的汉尼拔长大的。根据语境可知，此处描述发生在过去的事，且Mark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Twain和bring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up之间为被动关系，应用一般过去时的被动语态。主语为第三人称单数，助动词用was。故填was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brought。</a:t>
            </a:r>
            <a:endParaRPr lang="en-US" altLang="zh-CN" sz="2200" dirty="0"/>
          </a:p>
        </p:txBody>
      </p:sp>
      <p:sp>
        <p:nvSpPr>
          <p:cNvPr id="5" name="QB_6_BD.75_1#0c6f578dd?vja=1&amp;pid=84f0a8613&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Times New Roman" pitchFamily="34" charset="0"/>
                <a:ea typeface="微软雅黑" pitchFamily="34" charset="-122"/>
                <a:cs typeface="Times New Roman" pitchFamily="34" charset="-120"/>
              </a:rPr>
              <a: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endParaRPr lang="en-US" altLang="zh-CN" sz="2000" dirty="0"/>
          </a:p>
        </p:txBody>
      </p:sp>
      <p:sp>
        <p:nvSpPr>
          <p:cNvPr id="6" name="QB_6_AN.76_1#0c6f578dd.blank?vja=1&amp;pid=84f0a8613&amp;color=0,0,0&amp;vpa=35&amp;vtp=1"/>
          <p:cNvSpPr/>
          <p:nvPr/>
        </p:nvSpPr>
        <p:spPr>
          <a:xfrm>
            <a:off x="1371664" y="2440559"/>
            <a:ext cx="20447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scolded</a:t>
            </a:r>
            <a:endParaRPr lang="en-US" altLang="zh-CN" sz="2000" dirty="0"/>
          </a:p>
        </p:txBody>
      </p:sp>
      <p:sp>
        <p:nvSpPr>
          <p:cNvPr id="7" name="QB_6_AS.77_1#0c6f578dd?vja=1&amp;pid=84f0a8613&amp;color=0,0,0&amp;vtp=1"/>
          <p:cNvSpPr/>
          <p:nvPr/>
        </p:nvSpPr>
        <p:spPr>
          <a:xfrm>
            <a:off x="722376" y="29160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我昨晚经过的时候，他正在被老师严厉地批评。本句为主从复合句，when引导的时间状语从句为一般过去时，结合语境可知，主句应用过去进行时，表示过去某时正在发生某事，且主句主语He和scold之间为被动关系，应用被动语态。故填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scolded。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93_1#7e4fcce46?vja=1&amp;pid=b08ed26ad&amp;color=0,0,0&amp;vtp=1&amp;bt=1">
            <a:extLst>
              <a:ext uri="{FF2B5EF4-FFF2-40B4-BE49-F238E27FC236}">
                <a16:creationId xmlns:a16="http://schemas.microsoft.com/office/drawing/2014/main" id="{59F011F2-DED2-B512-C572-29BB8CD54450}"/>
              </a:ext>
            </a:extLst>
          </p:cNvPr>
          <p:cNvSpPr/>
          <p:nvPr/>
        </p:nvSpPr>
        <p:spPr>
          <a:xfrm>
            <a:off x="722376" y="900000"/>
            <a:ext cx="10753344" cy="1871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Living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Shanghai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contributed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growth.</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multicultural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problem-solving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efficiently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colleagues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backgrounds.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reshaped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underscored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embracing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comfort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zone.</a:t>
            </a:r>
            <a:endParaRPr lang="en-US" altLang="zh-CN" sz="2000" dirty="0"/>
          </a:p>
        </p:txBody>
      </p:sp>
      <p:sp>
        <p:nvSpPr>
          <p:cNvPr id="3" name="QM_6_EX.594_1#7e4fcce46?vja=1&amp;pid=b08ed26ad&amp;color=0,0,0&amp;vtp=1">
            <a:extLst>
              <a:ext uri="{FF2B5EF4-FFF2-40B4-BE49-F238E27FC236}">
                <a16:creationId xmlns:a16="http://schemas.microsoft.com/office/drawing/2014/main" id="{5484F841-208C-0C68-FF58-D1DEDD932484}"/>
              </a:ext>
            </a:extLst>
          </p:cNvPr>
          <p:cNvSpPr/>
          <p:nvPr/>
        </p:nvSpPr>
        <p:spPr>
          <a:xfrm>
            <a:off x="722376" y="2814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本文是一篇记叙文。文章讲述了作者从佛罗里达州的小镇到上海工作的经历，作者从最初的不熟悉到逐渐融入，最终实现了自我成长。</a:t>
            </a:r>
            <a:endParaRPr lang="en-US" altLang="zh-CN" sz="2000" dirty="0"/>
          </a:p>
        </p:txBody>
      </p:sp>
    </p:spTree>
    <p:extLst>
      <p:ext uri="{BB962C8B-B14F-4D97-AF65-F5344CB8AC3E}">
        <p14:creationId xmlns:p14="http://schemas.microsoft.com/office/powerpoint/2010/main" val="18039797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1.xml><?xml version="1.0" encoding="utf-8"?>
<p:sld xmlns:a="http://schemas.openxmlformats.org/drawingml/2006/main" xmlns:r="http://schemas.openxmlformats.org/officeDocument/2006/relationships" xmlns:p="http://schemas.openxmlformats.org/presentationml/2006/main">
  <p:cSld name="Slide 132&amp;si=132">
    <p:spTree>
      <p:nvGrpSpPr>
        <p:cNvPr id="1" name=""/>
        <p:cNvGrpSpPr/>
        <p:nvPr/>
      </p:nvGrpSpPr>
      <p:grpSpPr>
        <a:xfrm>
          <a:off x="0" y="0"/>
          <a:ext cx="0" cy="0"/>
          <a:chOff x="0" y="0"/>
          <a:chExt cx="0" cy="0"/>
        </a:xfrm>
      </p:grpSpPr>
      <p:sp>
        <p:nvSpPr>
          <p:cNvPr id="2" name="QC_7_BD.595_1#f9afaf096.choices?vja=1&amp;pid=7e4fcce4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.changed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B.spent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C.wasted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.controlled</a:t>
            </a:r>
            <a:endParaRPr lang="en-US" altLang="zh-CN" sz="2000" dirty="0"/>
          </a:p>
        </p:txBody>
      </p:sp>
      <p:sp>
        <p:nvSpPr>
          <p:cNvPr id="3" name="QC_7_AN.596_1#f9afaf096.bracket?vja=1&amp;pid=7e4fcce46&amp;color=0,0,0&amp;vpa=251&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597_1#f9afaf096?vja=1&amp;pid=7e4fcce46&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entire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Florida可知，作者之前所有的时间都是在佛罗里达州的一个小镇度过的。spend意为“度过，花（时间）”，故选B项。change意为“改变”；waste意为“浪费”；control意为“控制”。</a:t>
            </a:r>
            <a:endParaRPr lang="en-US" altLang="zh-CN" sz="2200" dirty="0"/>
          </a:p>
        </p:txBody>
      </p:sp>
      <p:sp>
        <p:nvSpPr>
          <p:cNvPr id="5" name="QC_7_BD.598_1#999a99ee6.choices?vja=1&amp;pid=7e4fcce46&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.identity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B.familiarity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C.memory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.tradition</a:t>
            </a:r>
            <a:endParaRPr lang="en-US" altLang="zh-CN" sz="2000" dirty="0"/>
          </a:p>
        </p:txBody>
      </p:sp>
      <p:sp>
        <p:nvSpPr>
          <p:cNvPr id="6" name="QC_7_AN.599_1#999a99ee6.bracket?vja=1&amp;pid=7e4fcce46&amp;color=0,0,0&amp;vpa=252&amp;vtp=1"/>
          <p:cNvSpPr/>
          <p:nvPr/>
        </p:nvSpPr>
        <p:spPr>
          <a:xfrm>
            <a:off x="1176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7_AS.600_1#999a99ee6?vja=1&amp;pid=7e4fcce46&amp;color=0,0,0&amp;vtp=1"/>
          <p:cNvSpPr/>
          <p:nvPr/>
        </p:nvSpPr>
        <p:spPr>
          <a:xfrm>
            <a:off x="722376" y="2928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根据上文的where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other可知，小镇的人们彼此认识，因此此处指离开熟悉的环境令作者感到恐惧。familiarity意为“熟悉”，故选B项。</a:t>
            </a:r>
            <a:endParaRPr lang="en-US" altLang="zh-CN" sz="2200" dirty="0"/>
          </a:p>
        </p:txBody>
      </p:sp>
      <p:sp>
        <p:nvSpPr>
          <p:cNvPr id="8" name="QC_7_BD.601_1#afa28c28a.choices?vja=1&amp;pid=7e4fcce46&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.prejudice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B.confidence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C.expectations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.reservations</a:t>
            </a:r>
            <a:endParaRPr lang="en-US" altLang="zh-CN" sz="2000" dirty="0"/>
          </a:p>
        </p:txBody>
      </p:sp>
      <p:sp>
        <p:nvSpPr>
          <p:cNvPr id="9" name="QC_7_AN.602_1#afa28c28a.bracket?vja=1&amp;pid=7e4fcce46&amp;color=0,0,0&amp;vpa=253&amp;vtp=1"/>
          <p:cNvSpPr/>
          <p:nvPr/>
        </p:nvSpPr>
        <p:spPr>
          <a:xfrm>
            <a:off x="1176401"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7_AS.603_1#afa28c28a?vja=1&amp;pid=7e4fcce46&amp;color=0,0,0&amp;vtp=1"/>
          <p:cNvSpPr/>
          <p:nvPr/>
        </p:nvSpPr>
        <p:spPr>
          <a:xfrm>
            <a:off x="722376" y="41606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entire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Florida,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prospect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behind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ghtening.”可知，作者在佛罗里达州的一个小镇长大，那里的人们彼此认识，而且离开熟悉的环境使作者感到恐惧，因此此处指作者内心有所保留。reservation意为“保留（意见）”，故选D项。prejudice意为“偏见”；confidence意为“自信”；expectation意为“期望”。</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32.xml><?xml version="1.0" encoding="utf-8"?>
<p:sld xmlns:a="http://schemas.openxmlformats.org/drawingml/2006/main" xmlns:r="http://schemas.openxmlformats.org/officeDocument/2006/relationships" xmlns:p="http://schemas.openxmlformats.org/presentationml/2006/main">
  <p:cSld name="Slide 133&amp;si=133">
    <p:spTree>
      <p:nvGrpSpPr>
        <p:cNvPr id="1" name=""/>
        <p:cNvGrpSpPr/>
        <p:nvPr/>
      </p:nvGrpSpPr>
      <p:grpSpPr>
        <a:xfrm>
          <a:off x="0" y="0"/>
          <a:ext cx="0" cy="0"/>
          <a:chOff x="0" y="0"/>
          <a:chExt cx="0" cy="0"/>
        </a:xfrm>
      </p:grpSpPr>
      <p:sp>
        <p:nvSpPr>
          <p:cNvPr id="2" name="QC_7_BD.604_1#2ff80d8c2.choices?vja=1&amp;pid=7e4fcce4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.overload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B.escape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C.evaluation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.disturbance</a:t>
            </a:r>
            <a:endParaRPr lang="en-US" altLang="zh-CN" sz="2000" dirty="0"/>
          </a:p>
        </p:txBody>
      </p:sp>
      <p:sp>
        <p:nvSpPr>
          <p:cNvPr id="3" name="QC_7_AN.605_1#2ff80d8c2.bracket?vja=1&amp;pid=7e4fcce46&amp;color=0,0,0&amp;vpa=254&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606_1#2ff80d8c2?vja=1&amp;pid=7e4fcce46&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mix!”以及对上海景色的描述可知，上海给作者的最初印象是一种美妙的融合，由此可推知，作者当时感官过载。sensory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overload为固定搭配，意为“感官过载”，故选A项。evaluation意为“评估”；disturbance意为“干扰”。</a:t>
            </a:r>
            <a:endParaRPr lang="en-US" altLang="zh-CN" sz="2200" dirty="0"/>
          </a:p>
        </p:txBody>
      </p:sp>
      <p:sp>
        <p:nvSpPr>
          <p:cNvPr id="5" name="QC_7_BD.607_1#2870aee0d.choices?vja=1&amp;pid=7e4fcce46&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.interacted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B.competed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C.dealt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.contrasted</a:t>
            </a:r>
            <a:endParaRPr lang="en-US" altLang="zh-CN" sz="2000" dirty="0"/>
          </a:p>
        </p:txBody>
      </p:sp>
      <p:sp>
        <p:nvSpPr>
          <p:cNvPr id="6" name="QC_7_AN.608_1#2870aee0d.bracket?vja=1&amp;pid=7e4fcce46&amp;color=0,0,0&amp;vpa=255&amp;vtp=1"/>
          <p:cNvSpPr/>
          <p:nvPr/>
        </p:nvSpPr>
        <p:spPr>
          <a:xfrm>
            <a:off x="1176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609_1#2870aee0d?vja=1&amp;pid=7e4fcce46&amp;color=0,0,0&amp;vtp=1"/>
          <p:cNvSpPr/>
          <p:nvPr/>
        </p:nvSpPr>
        <p:spPr>
          <a:xfrm>
            <a:off x="722376" y="29287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skyline,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dominated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futuristic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architecture”和下文的the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bustling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streets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traditional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houses可知，此处指耸立着未来感建筑的天际线和熙熙攘攘的街道、传统的房屋之间形成对比。contrast意为“形成对比”，故选D项。interact意为“相互作用”；compete意为“竞争”。</a:t>
            </a:r>
            <a:endParaRPr lang="en-US" altLang="zh-CN" sz="2200" dirty="0"/>
          </a:p>
        </p:txBody>
      </p:sp>
      <p:sp>
        <p:nvSpPr>
          <p:cNvPr id="8" name="QC_7_BD.610_1#fb1b440a4.choices?vja=1&amp;pid=7e4fcce46&amp;color=0,0,0&amp;vtp=1"/>
          <p:cNvSpPr/>
          <p:nvPr/>
        </p:nvSpPr>
        <p:spPr>
          <a:xfrm>
            <a:off x="722376" y="4497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.ruined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B.dotted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C.covered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.maintained</a:t>
            </a:r>
            <a:endParaRPr lang="en-US" altLang="zh-CN" sz="2000" dirty="0"/>
          </a:p>
        </p:txBody>
      </p:sp>
      <p:sp>
        <p:nvSpPr>
          <p:cNvPr id="9" name="QC_7_AN.611_1#fb1b440a4.bracket?vja=1&amp;pid=7e4fcce46&amp;color=0,0,0&amp;vpa=256&amp;vtp=1"/>
          <p:cNvSpPr/>
          <p:nvPr/>
        </p:nvSpPr>
        <p:spPr>
          <a:xfrm>
            <a:off x="1176401" y="4497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612_1#fb1b440a4?vja=1&amp;pid=7e4fcce46&amp;color=0,0,0&amp;vtp=1"/>
          <p:cNvSpPr/>
          <p:nvPr/>
        </p:nvSpPr>
        <p:spPr>
          <a:xfrm>
            <a:off x="722376" y="4922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根据上文的“dominated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futuristic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architecture,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bustling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streets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traditional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houses”和下文的the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landscape可知，传统房屋遍布城市的景观，到处都是。dot意为“星罗棋布于；遍布”，故选B项。maintain意为“维持”。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33.xml><?xml version="1.0" encoding="utf-8"?>
<p:sld xmlns:a="http://schemas.openxmlformats.org/drawingml/2006/main" xmlns:r="http://schemas.openxmlformats.org/officeDocument/2006/relationships" xmlns:p="http://schemas.openxmlformats.org/presentationml/2006/main">
  <p:cSld name="Slide 134&amp;si=134">
    <p:spTree>
      <p:nvGrpSpPr>
        <p:cNvPr id="1" name=""/>
        <p:cNvGrpSpPr/>
        <p:nvPr/>
      </p:nvGrpSpPr>
      <p:grpSpPr>
        <a:xfrm>
          <a:off x="0" y="0"/>
          <a:ext cx="0" cy="0"/>
          <a:chOff x="0" y="0"/>
          <a:chExt cx="0" cy="0"/>
        </a:xfrm>
      </p:grpSpPr>
      <p:sp>
        <p:nvSpPr>
          <p:cNvPr id="2" name="QC_7_BD.613_1#cbbda9b00.choices?vja=1&amp;pid=7e4fcce4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off</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gave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messed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.jumped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endParaRPr lang="en-US" altLang="zh-CN" sz="2000" dirty="0"/>
          </a:p>
        </p:txBody>
      </p:sp>
      <p:sp>
        <p:nvSpPr>
          <p:cNvPr id="3" name="QC_7_AN.614_1#cbbda9b00.bracket?vja=1&amp;pid=7e4fcce46&amp;color=0,0,0&amp;vpa=257&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615_1#cbbda9b00?vja=1&amp;pid=7e4fcce46&amp;color=0,0,0&amp;vtp=1"/>
          <p:cNvSpPr/>
          <p:nvPr/>
        </p:nvSpPr>
        <p:spPr>
          <a:xfrm>
            <a:off x="722376" y="1315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根据下文表示转折的Nevertheless和by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warmth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locals可知，作者虽然第一次用筷子和翻译软件的尝试失败了，但是却感受到了当地人的热情。mess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up意为“搞砸”，故选C项。put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off意为“推迟”；give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up意为“放弃”；jump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at意为“欣然接受”。</a:t>
            </a:r>
            <a:endParaRPr lang="en-US" altLang="zh-CN" sz="2200" dirty="0"/>
          </a:p>
        </p:txBody>
      </p:sp>
      <p:sp>
        <p:nvSpPr>
          <p:cNvPr id="5" name="QC_7_BD.616_1#a28fc28c2.choices?vja=1&amp;pid=7e4fcce46&amp;color=0,0,0&amp;vtp=1"/>
          <p:cNvSpPr/>
          <p:nvPr/>
        </p:nvSpPr>
        <p:spPr>
          <a:xfrm>
            <a:off x="722376" y="2491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.scared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B.bothered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C.struck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.amused</a:t>
            </a:r>
            <a:endParaRPr lang="en-US" altLang="zh-CN" sz="2000" dirty="0"/>
          </a:p>
        </p:txBody>
      </p:sp>
      <p:sp>
        <p:nvSpPr>
          <p:cNvPr id="6" name="QC_7_AN.617_1#a28fc28c2.bracket?vja=1&amp;pid=7e4fcce46&amp;color=0,0,0&amp;vpa=258&amp;vtp=1"/>
          <p:cNvSpPr/>
          <p:nvPr/>
        </p:nvSpPr>
        <p:spPr>
          <a:xfrm>
            <a:off x="1176401" y="24913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618_1#a28fc28c2?vja=1&amp;pid=7e4fcce46&amp;color=0,0,0&amp;vtp=1"/>
          <p:cNvSpPr/>
          <p:nvPr/>
        </p:nvSpPr>
        <p:spPr>
          <a:xfrm>
            <a:off x="722376" y="29160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welcome可知，当地人想尽办法让作者感到受欢迎，因此此处指作者被他们的热情所打动。strike意为“打动，给（某人以</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）印象”，故选C项。</a:t>
            </a:r>
            <a:endParaRPr lang="en-US" altLang="zh-CN" sz="2200" dirty="0"/>
          </a:p>
        </p:txBody>
      </p:sp>
      <p:sp>
        <p:nvSpPr>
          <p:cNvPr id="8" name="QC_7_BD.619_1#414c381db.choices?vja=1&amp;pid=7e4fcce46&amp;color=0,0,0&amp;vtp=1"/>
          <p:cNvSpPr/>
          <p:nvPr/>
        </p:nvSpPr>
        <p:spPr>
          <a:xfrm>
            <a:off x="722376" y="4104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.Adapting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B.Referring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C.Responding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.Coming</a:t>
            </a:r>
            <a:endParaRPr lang="en-US" altLang="zh-CN" sz="2000" dirty="0"/>
          </a:p>
        </p:txBody>
      </p:sp>
      <p:sp>
        <p:nvSpPr>
          <p:cNvPr id="9" name="QC_7_AN.620_1#414c381db.bracket?vja=1&amp;pid=7e4fcce46&amp;color=0,0,0&amp;vpa=259&amp;vtp=1"/>
          <p:cNvSpPr/>
          <p:nvPr/>
        </p:nvSpPr>
        <p:spPr>
          <a:xfrm>
            <a:off x="1176401" y="41042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621_1#414c381db?vja=1&amp;pid=7e4fcce46&amp;color=0,0,0&amp;vtp=1"/>
          <p:cNvSpPr/>
          <p:nvPr/>
        </p:nvSpPr>
        <p:spPr>
          <a:xfrm>
            <a:off x="722376" y="45289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根据下文的Attending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Chinese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language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classes和Participating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festivals可知，此处表示适应在上海的生活。adapt意为“适应”，故选A项。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34.xml><?xml version="1.0" encoding="utf-8"?>
<p:sld xmlns:a="http://schemas.openxmlformats.org/drawingml/2006/main" xmlns:r="http://schemas.openxmlformats.org/officeDocument/2006/relationships" xmlns:p="http://schemas.openxmlformats.org/presentationml/2006/main">
  <p:cSld name="Slide 135&amp;si=135">
    <p:spTree>
      <p:nvGrpSpPr>
        <p:cNvPr id="1" name=""/>
        <p:cNvGrpSpPr/>
        <p:nvPr/>
      </p:nvGrpSpPr>
      <p:grpSpPr>
        <a:xfrm>
          <a:off x="0" y="0"/>
          <a:ext cx="0" cy="0"/>
          <a:chOff x="0" y="0"/>
          <a:chExt cx="0" cy="0"/>
        </a:xfrm>
      </p:grpSpPr>
      <p:sp>
        <p:nvSpPr>
          <p:cNvPr id="2" name="QC_7_BD.622_1#7ab5e9beb.choices?vja=1&amp;pid=7e4fcce4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.burden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B.pastime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C.priority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.fantasy</a:t>
            </a:r>
            <a:endParaRPr lang="en-US" altLang="zh-CN" sz="2000" dirty="0"/>
          </a:p>
        </p:txBody>
      </p:sp>
      <p:sp>
        <p:nvSpPr>
          <p:cNvPr id="3" name="QC_7_AN.623_1#7ab5e9beb.bracket?vja=1&amp;pid=7e4fcce46&amp;color=0,0,0&amp;vpa=260&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624_1#7ab5e9beb?vja=1&amp;pid=7e4fcce46&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translation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app、下文的for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here和常识可知，初来上海的作者语言不通，因此上汉语课成了他在上海生活的优先事项。priority意为“优先事项”，故选C项。burden意为“负担”；pastime意为“消遣”；fantasy意为“幻想”。</a:t>
            </a:r>
            <a:endParaRPr lang="en-US" altLang="zh-CN" sz="2200" dirty="0"/>
          </a:p>
        </p:txBody>
      </p:sp>
      <p:sp>
        <p:nvSpPr>
          <p:cNvPr id="5" name="QC_7_BD.625_1#9977eca43.choices?vja=1&amp;pid=7e4fcce46&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.tested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B.limited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C.clouded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.deepened</a:t>
            </a:r>
            <a:endParaRPr lang="en-US" altLang="zh-CN" sz="2000" dirty="0"/>
          </a:p>
        </p:txBody>
      </p:sp>
      <p:sp>
        <p:nvSpPr>
          <p:cNvPr id="6" name="QC_7_AN.626_1#9977eca43.bracket?vja=1&amp;pid=7e4fcce46&amp;color=0,0,0&amp;vpa=261&amp;vtp=1"/>
          <p:cNvSpPr/>
          <p:nvPr/>
        </p:nvSpPr>
        <p:spPr>
          <a:xfrm>
            <a:off x="1294003"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627_1#9977eca43?vja=1&amp;pid=7e4fcce46&amp;color=0,0,0&amp;vtp=1"/>
          <p:cNvSpPr/>
          <p:nvPr/>
        </p:nvSpPr>
        <p:spPr>
          <a:xfrm>
            <a:off x="722376" y="2928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根据上文的Participating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festivals和下文的my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appreciation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Chinese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traditions可知，参加当地的节日加深了作者对中国传统的理解。故选D项。cloud意为“使模糊；混淆”。</a:t>
            </a:r>
            <a:endParaRPr lang="en-US" altLang="zh-CN" sz="2200" dirty="0"/>
          </a:p>
        </p:txBody>
      </p:sp>
      <p:sp>
        <p:nvSpPr>
          <p:cNvPr id="8" name="QC_7_BD.628_1#875d193ca.choices?vja=1&amp;pid=7e4fcce46&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.host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B.learner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C.member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.outsider</a:t>
            </a:r>
            <a:endParaRPr lang="en-US" altLang="zh-CN" sz="2000" dirty="0"/>
          </a:p>
        </p:txBody>
      </p:sp>
      <p:sp>
        <p:nvSpPr>
          <p:cNvPr id="9" name="QC_7_AN.629_1#875d193ca.bracket?vja=1&amp;pid=7e4fcce46&amp;color=0,0,0&amp;vpa=262&amp;vtp=1"/>
          <p:cNvSpPr/>
          <p:nvPr/>
        </p:nvSpPr>
        <p:spPr>
          <a:xfrm>
            <a:off x="1303401"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7_AS.630_1#875d193ca?vja=1&amp;pid=7e4fcce46&amp;color=0,0,0&amp;vtp=1"/>
          <p:cNvSpPr/>
          <p:nvPr/>
        </p:nvSpPr>
        <p:spPr>
          <a:xfrm>
            <a:off x="722376" y="4160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根据上文的shifted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from和下文的to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becoming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integral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community并结合语境可知，通过学习汉语和了解当地文化，作者从一开始觉得自己是个外来者转向成为这个社区中不可或缺的一部分。outsider意为“局外人”，故选D项。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35.xml><?xml version="1.0" encoding="utf-8"?>
<p:sld xmlns:a="http://schemas.openxmlformats.org/drawingml/2006/main" xmlns:r="http://schemas.openxmlformats.org/officeDocument/2006/relationships" xmlns:p="http://schemas.openxmlformats.org/presentationml/2006/main">
  <p:cSld name="Slide 136&amp;si=136">
    <p:spTree>
      <p:nvGrpSpPr>
        <p:cNvPr id="1" name=""/>
        <p:cNvGrpSpPr/>
        <p:nvPr/>
      </p:nvGrpSpPr>
      <p:grpSpPr>
        <a:xfrm>
          <a:off x="0" y="0"/>
          <a:ext cx="0" cy="0"/>
          <a:chOff x="0" y="0"/>
          <a:chExt cx="0" cy="0"/>
        </a:xfrm>
      </p:grpSpPr>
      <p:sp>
        <p:nvSpPr>
          <p:cNvPr id="2" name="QC_7_BD.631_1#783eaace7.choices?vja=1&amp;pid=7e4fcce4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.Professionally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B.Initially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C.Regularly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.Occasionally</a:t>
            </a:r>
            <a:endParaRPr lang="en-US" altLang="zh-CN" sz="2000" dirty="0"/>
          </a:p>
        </p:txBody>
      </p:sp>
      <p:sp>
        <p:nvSpPr>
          <p:cNvPr id="3" name="QC_7_AN.632_1#783eaace7.bracket?vja=1&amp;pid=7e4fcce46&amp;color=0,0,0&amp;vpa=263&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633_1#783eaace7?vja=1&amp;pid=7e4fcce46&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multicultural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environment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improved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communication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problem-solving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skills和work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efficiently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colleagues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diverse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backgrounds可知，多元文化的工作环境提升了作者的工作能力，使其能高效地与同事协作。professionally意为“在工作上”，故选A项。initially意为“最初”；regularly意为“定期地”；occasionally意为“偶尔”。</a:t>
            </a:r>
            <a:endParaRPr lang="en-US" altLang="zh-CN" sz="2200" dirty="0"/>
          </a:p>
        </p:txBody>
      </p:sp>
      <p:sp>
        <p:nvSpPr>
          <p:cNvPr id="5" name="QC_7_BD.634_1#1d7c96ebf.choices?vja=1&amp;pid=7e4fcce46&amp;color=0,0,0&amp;vtp=1"/>
          <p:cNvSpPr/>
          <p:nvPr/>
        </p:nvSpPr>
        <p:spPr>
          <a:xfrm>
            <a:off x="722376" y="2885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.avoid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B.measure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C.bridge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.identify</a:t>
            </a:r>
            <a:endParaRPr lang="en-US" altLang="zh-CN" sz="2000" dirty="0"/>
          </a:p>
        </p:txBody>
      </p:sp>
      <p:sp>
        <p:nvSpPr>
          <p:cNvPr id="6" name="QC_7_AN.635_1#1d7c96ebf.bracket?vja=1&amp;pid=7e4fcce46&amp;color=0,0,0&amp;vpa=264&amp;vtp=1"/>
          <p:cNvSpPr/>
          <p:nvPr/>
        </p:nvSpPr>
        <p:spPr>
          <a:xfrm>
            <a:off x="1303401" y="2885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636_1#1d7c96ebf?vja=1&amp;pid=7e4fcce46&amp;color=0,0,0&amp;vtp=1"/>
          <p:cNvSpPr/>
          <p:nvPr/>
        </p:nvSpPr>
        <p:spPr>
          <a:xfrm>
            <a:off x="722376" y="3309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multicultural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environment和下文的work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efficiently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colleagues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diverse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backgrounds可知，在这样的多元文化工作环境中，作者学会了与来自不同背景的同事高效协作，因此此处指作者学会了弥合文化差距。bridge意为“弥合（差距）”，故选C项。</a:t>
            </a:r>
            <a:endParaRPr lang="en-US" altLang="zh-CN" sz="2200" dirty="0"/>
          </a:p>
        </p:txBody>
      </p:sp>
      <p:sp>
        <p:nvSpPr>
          <p:cNvPr id="8" name="QC_7_BD.637_1#549aaf9d5.choices?vja=1&amp;pid=7e4fcce46&amp;color=0,0,0&amp;vtp=1"/>
          <p:cNvSpPr/>
          <p:nvPr/>
        </p:nvSpPr>
        <p:spPr>
          <a:xfrm>
            <a:off x="722376" y="4497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.humble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B.transformative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C.risk-filled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.sight-pleasing</a:t>
            </a:r>
            <a:endParaRPr lang="en-US" altLang="zh-CN" sz="2000" dirty="0"/>
          </a:p>
        </p:txBody>
      </p:sp>
      <p:sp>
        <p:nvSpPr>
          <p:cNvPr id="9" name="QC_7_AN.638_1#549aaf9d5.bracket?vja=1&amp;pid=7e4fcce46&amp;color=0,0,0&amp;vpa=265&amp;vtp=1"/>
          <p:cNvSpPr/>
          <p:nvPr/>
        </p:nvSpPr>
        <p:spPr>
          <a:xfrm>
            <a:off x="1303401" y="4497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639_1#549aaf9d5?vja=1&amp;pid=7e4fcce46&amp;color=0,0,0&amp;vtp=1"/>
          <p:cNvSpPr/>
          <p:nvPr/>
        </p:nvSpPr>
        <p:spPr>
          <a:xfrm>
            <a:off x="722376" y="4922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根据下文的reshaped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view和“It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underscored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importance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embracing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change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stepping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comfort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zone.”可知，这次旅程是一次变革性的经历。transformative意为“变革性的”，故选B项。humble意为“谦卑的”。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36.xml><?xml version="1.0" encoding="utf-8"?>
<p:sld xmlns:a="http://schemas.openxmlformats.org/drawingml/2006/main" xmlns:r="http://schemas.openxmlformats.org/officeDocument/2006/relationships" xmlns:p="http://schemas.openxmlformats.org/presentationml/2006/main">
  <p:cSld name="Slide 137&amp;si=137">
    <p:spTree>
      <p:nvGrpSpPr>
        <p:cNvPr id="1" name=""/>
        <p:cNvGrpSpPr/>
        <p:nvPr/>
      </p:nvGrpSpPr>
      <p:grpSpPr>
        <a:xfrm>
          <a:off x="0" y="0"/>
          <a:ext cx="0" cy="0"/>
          <a:chOff x="0" y="0"/>
          <a:chExt cx="0" cy="0"/>
        </a:xfrm>
      </p:grpSpPr>
      <p:sp>
        <p:nvSpPr>
          <p:cNvPr id="2" name="C_3#ed5dd33fb.fixed?vja=1&amp;pid=ed724f130&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05</a:t>
            </a:r>
            <a:endParaRPr lang="en-US" altLang="zh-CN" sz="7200" dirty="0"/>
          </a:p>
        </p:txBody>
      </p:sp>
      <p:sp>
        <p:nvSpPr>
          <p:cNvPr id="3" name="C_3_BD#ed5dd33fb.fixed?vja=1&amp;pid=ed724f130&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单元限时小卷</a:t>
            </a:r>
            <a:endParaRPr lang="en-US" altLang="zh-CN" sz="4400" dirty="0"/>
          </a:p>
        </p:txBody>
      </p:sp>
      <p:sp>
        <p:nvSpPr>
          <p:cNvPr id="4" name="C_3#ed5dd33fb.fixed?vja=1&amp;pid=ed724f130&amp;color=255,255,255&amp;vtp=1"/>
          <p:cNvSpPr/>
          <p:nvPr/>
        </p:nvSpPr>
        <p:spPr>
          <a:xfrm>
            <a:off x="0" y="4288536"/>
            <a:ext cx="12188952" cy="356616"/>
          </a:xfrm>
          <a:prstGeom prst="rect">
            <a:avLst/>
          </a:prstGeom>
          <a:noFill/>
          <a:ln/>
        </p:spPr>
        <p:txBody>
          <a:bodyPr wrap="square" lIns="0" tIns="0" rIns="0" bIns="0" rtlCol="0" anchor="ctr"/>
          <a:lstStyle/>
          <a:p>
            <a:pPr algn="ctr">
              <a:lnSpc>
                <a:spcPct val="100000"/>
              </a:lnSpc>
            </a:pPr>
            <a:r>
              <a:rPr lang="en-US" altLang="zh-CN" sz="2000" b="0" i="0" dirty="0">
                <a:solidFill>
                  <a:srgbClr val="FFFFFF"/>
                </a:solidFill>
                <a:latin typeface="Times New Roman" pitchFamily="34" charset="0"/>
                <a:ea typeface="微软雅黑" pitchFamily="34" charset="-122"/>
                <a:cs typeface="Times New Roman" pitchFamily="34" charset="-120"/>
              </a:rPr>
              <a:t>建议用时：51分钟</a:t>
            </a:r>
            <a:endParaRPr lang="en-US" altLang="zh-CN" sz="2000" dirty="0"/>
          </a:p>
        </p:txBody>
      </p:sp>
    </p:spTree>
  </p:cSld>
  <p:clrMapOvr>
    <a:masterClrMapping/>
  </p:clrMapOvr>
  <p:transition>
    <p:fade/>
  </p:transition>
</p:sld>
</file>

<file path=ppt/slides/slide137.xml><?xml version="1.0" encoding="utf-8"?>
<p:sld xmlns:a="http://schemas.openxmlformats.org/drawingml/2006/main" xmlns:r="http://schemas.openxmlformats.org/officeDocument/2006/relationships" xmlns:p="http://schemas.openxmlformats.org/presentationml/2006/main">
  <p:cSld name="Slide 139&amp;si=139">
    <p:spTree>
      <p:nvGrpSpPr>
        <p:cNvPr id="1" name=""/>
        <p:cNvGrpSpPr/>
        <p:nvPr/>
      </p:nvGrpSpPr>
      <p:grpSpPr>
        <a:xfrm>
          <a:off x="0" y="0"/>
          <a:ext cx="0" cy="0"/>
          <a:chOff x="0" y="0"/>
          <a:chExt cx="0" cy="0"/>
        </a:xfrm>
      </p:grpSpPr>
      <p:sp>
        <p:nvSpPr>
          <p:cNvPr id="2" name="QM_5_BD.640_1#a7636e7b1?vja=1&amp;pid=e98dc6496&amp;color=0,0,0&amp;vtp=1&amp;bt=1"/>
          <p:cNvSpPr/>
          <p:nvPr/>
        </p:nvSpPr>
        <p:spPr>
          <a:xfrm>
            <a:off x="722376" y="900000"/>
            <a:ext cx="10753344" cy="4919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[重庆八中2025月考]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cognitive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super-realistic,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disappear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what-ifs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tomorrow.</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multitasking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maximum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weakening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resilience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cognitive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problem-solving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capabilities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coaster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deprivation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（缺少）.When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invaluable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sleep-dependent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in-depth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processing.</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vivid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rapid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vivid,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non-rapid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（NREM）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learning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endParaRPr lang="en-US" altLang="zh-CN" sz="2000" dirty="0"/>
          </a:p>
        </p:txBody>
      </p:sp>
    </p:spTree>
  </p:cSld>
  <p:clrMapOvr>
    <a:masterClrMapping/>
  </p:clrMapOvr>
  <p:transition>
    <p:fade/>
  </p:transition>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40_1#a7636e7b1?vja=1&amp;pid=e98dc6496&amp;color=0,0,0&amp;vtp=1&amp;bt=1">
            <a:extLst>
              <a:ext uri="{FF2B5EF4-FFF2-40B4-BE49-F238E27FC236}">
                <a16:creationId xmlns:a16="http://schemas.microsoft.com/office/drawing/2014/main" id="{594444DE-DEF2-7C2A-6654-B65205F7DB8D}"/>
              </a:ext>
            </a:extLst>
          </p:cNvPr>
          <p:cNvSpPr/>
          <p:nvPr/>
        </p:nvSpPr>
        <p:spPr>
          <a:xfrm>
            <a:off x="722376" y="900000"/>
            <a:ext cx="10753344" cy="4157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memory-consolidating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consequences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theorists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Robert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Stickgold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Antonio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Zadra,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standout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narratives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narratives”—help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rehearse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（排练）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what-ifs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virtual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searches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solutions,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definitely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perspective.</a:t>
            </a:r>
            <a:endParaRPr lang="en-US" altLang="zh-CN" sz="2000" dirty="0"/>
          </a:p>
        </p:txBody>
      </p:sp>
      <p:sp>
        <p:nvSpPr>
          <p:cNvPr id="3" name="QM_5_EX.641_1#a7636e7b1?vja=1&amp;pid=e98dc6496&amp;color=0,0,0&amp;vtp=1">
            <a:extLst>
              <a:ext uri="{FF2B5EF4-FFF2-40B4-BE49-F238E27FC236}">
                <a16:creationId xmlns:a16="http://schemas.microsoft.com/office/drawing/2014/main" id="{4869974A-29F7-E353-E66F-705DA1E52671}"/>
              </a:ext>
            </a:extLst>
          </p:cNvPr>
          <p:cNvSpPr/>
          <p:nvPr/>
        </p:nvSpPr>
        <p:spPr>
          <a:xfrm>
            <a:off x="722376" y="5100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本文是一篇说明文。文章介绍了梦境在巩固记忆、调节情绪、提升解决问题的能力等方面的重要作用，并强调了充足的睡眠对于获得这些认知与情感益处的必要性。</a:t>
            </a:r>
            <a:endParaRPr lang="en-US" altLang="zh-CN" sz="2000" dirty="0"/>
          </a:p>
        </p:txBody>
      </p:sp>
    </p:spTree>
    <p:extLst>
      <p:ext uri="{BB962C8B-B14F-4D97-AF65-F5344CB8AC3E}">
        <p14:creationId xmlns:p14="http://schemas.microsoft.com/office/powerpoint/2010/main" val="27869782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9.xml><?xml version="1.0" encoding="utf-8"?>
<p:sld xmlns:a="http://schemas.openxmlformats.org/drawingml/2006/main" xmlns:r="http://schemas.openxmlformats.org/officeDocument/2006/relationships" xmlns:p="http://schemas.openxmlformats.org/presentationml/2006/main">
  <p:cSld name="Slide 140&amp;si=140">
    <p:spTree>
      <p:nvGrpSpPr>
        <p:cNvPr id="1" name=""/>
        <p:cNvGrpSpPr/>
        <p:nvPr/>
      </p:nvGrpSpPr>
      <p:grpSpPr>
        <a:xfrm>
          <a:off x="0" y="0"/>
          <a:ext cx="0" cy="0"/>
          <a:chOff x="0" y="0"/>
          <a:chExt cx="0" cy="0"/>
        </a:xfrm>
      </p:grpSpPr>
      <p:sp>
        <p:nvSpPr>
          <p:cNvPr id="2" name="QC_6_BD.642_1#d0e27d0da?vja=1&amp;pid=a7636e7b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coaster”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43_1#d0e27d0da.bracket?vja=1&amp;pid=a7636e7b1&amp;color=0,0,0&amp;vpa=266&amp;vtp=1"/>
          <p:cNvSpPr/>
          <p:nvPr/>
        </p:nvSpPr>
        <p:spPr>
          <a:xfrm>
            <a:off x="914723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BD.642_2#d0e27d0da.choices?vja=1&amp;pid=a7636e7b1&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vividly.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coasters.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worries.</a:t>
            </a:r>
            <a:endParaRPr lang="en-US" altLang="zh-CN" sz="2000" dirty="0"/>
          </a:p>
        </p:txBody>
      </p:sp>
      <p:sp>
        <p:nvSpPr>
          <p:cNvPr id="5" name="QC_6_AS.644_1#d0e27d0da?vja=1&amp;pid=a7636e7b1&amp;color=0,0,0&amp;vtp=1"/>
          <p:cNvSpPr/>
          <p:nvPr/>
        </p:nvSpPr>
        <p:spPr>
          <a:xfrm>
            <a:off x="722376" y="2839847"/>
            <a:ext cx="10753344" cy="2294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推理判断题。根据第二段中的“Together,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weakening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negative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emotions,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improving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resilience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cognitive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function</a:t>
            </a:r>
            <a:r>
              <a:rPr lang="en-US" altLang="zh-CN" sz="2000" b="0" i="0" dirty="0">
                <a:solidFill>
                  <a:srgbClr val="385723"/>
                </a:solidFill>
                <a:latin typeface="Times New Roman" panose="02020603050405020304" pitchFamily="18" charset="-12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explain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emotional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roller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coaster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sleep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deprivation.When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sleep,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robbed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invaluable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sleep-dependent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vantages”可知，作者列举了睡眠的益处，包括提升抗压能力和认知功能等，然后提出睡眠缺失会导致人们错失这些益处，从而导致人们的情绪起伏不定。因此，作者提到“情绪时好时坏”是为了强调睡眠缺失带来的风险。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B_6_BD.78_1#55bdd31e6?vja=1&amp;pid=84f0a8613&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matter</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endParaRPr lang="en-US" altLang="zh-CN" sz="2000" dirty="0"/>
          </a:p>
        </p:txBody>
      </p:sp>
      <p:sp>
        <p:nvSpPr>
          <p:cNvPr id="3" name="QB_6_AN.79_1#55bdd31e6.blank?vja=1&amp;pid=84f0a8613&amp;color=0,0,0&amp;vpa=36&amp;vtp=1"/>
          <p:cNvSpPr/>
          <p:nvPr/>
        </p:nvSpPr>
        <p:spPr>
          <a:xfrm>
            <a:off x="795401" y="1239013"/>
            <a:ext cx="17065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made</a:t>
            </a:r>
            <a:endParaRPr lang="en-US" altLang="zh-CN" sz="2000" dirty="0"/>
          </a:p>
        </p:txBody>
      </p:sp>
      <p:sp>
        <p:nvSpPr>
          <p:cNvPr id="4" name="QB_6_AS.80_1#55bdd31e6?vja=1&amp;pid=84f0a8613&amp;color=0,0,0&amp;vtp=1"/>
          <p:cNvSpPr/>
          <p:nvPr/>
        </p:nvSpPr>
        <p:spPr>
          <a:xfrm>
            <a:off x="722376" y="1696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句意为：当我进入会议室时，我发现关于这件事的最终决定在几小时前就已经作出了。设空处在</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引导的宾语从句中作谓语，根据句意可知，“作出最终决定”这个动作发生在“发现”这个过去的动作之前，表示“过去的过去”，故应用过去完成时；宾语从句的主语a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decision与动词make之间为被动关系，故应用被动语态。故填had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endParaRPr lang="en-US" altLang="zh-CN" sz="2200" dirty="0"/>
          </a:p>
        </p:txBody>
      </p:sp>
      <p:sp>
        <p:nvSpPr>
          <p:cNvPr id="5" name="QB_6_BD.81_1#f4768187b?vja=1&amp;pid=84f0a8613&amp;color=0,0,0&amp;vtp=1"/>
          <p:cNvSpPr/>
          <p:nvPr/>
        </p:nvSpPr>
        <p:spPr>
          <a:xfrm>
            <a:off x="722376" y="3253359"/>
            <a:ext cx="10929303"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10.Masses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work</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polluted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endParaRPr lang="en-US" altLang="zh-CN" sz="2000" dirty="0"/>
          </a:p>
        </p:txBody>
      </p:sp>
      <p:sp>
        <p:nvSpPr>
          <p:cNvPr id="6" name="QB_6_AN.82_1#f4768187b.blank?vja=1&amp;pid=84f0a8613&amp;color=0,0,0&amp;vpa=37&amp;vtp=1"/>
          <p:cNvSpPr/>
          <p:nvPr/>
        </p:nvSpPr>
        <p:spPr>
          <a:xfrm>
            <a:off x="2948051" y="3215259"/>
            <a:ext cx="17637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done</a:t>
            </a:r>
            <a:endParaRPr lang="en-US" altLang="zh-CN" sz="2000" dirty="0"/>
          </a:p>
        </p:txBody>
      </p:sp>
      <p:sp>
        <p:nvSpPr>
          <p:cNvPr id="7" name="QB_6_AS.83_1#f4768187b?vja=1&amp;pid=84f0a8613&amp;color=0,0,0&amp;vtp=1"/>
          <p:cNvSpPr/>
          <p:nvPr/>
        </p:nvSpPr>
        <p:spPr>
          <a:xfrm>
            <a:off x="722376" y="36780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句意为：到目前为止，为防止这条河被污染已做了大量工作。分析句子结构可知，设空处是句中的谓语动词，do与主语Masses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work之间是被动关系，句中有时间状语up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now，应用现在完成时；又因“masses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of+名词”作主语，谓语动词应用复数形式，所以助动词用have。故填have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40.xml><?xml version="1.0" encoding="utf-8"?>
<p:sld xmlns:a="http://schemas.openxmlformats.org/drawingml/2006/main" xmlns:r="http://schemas.openxmlformats.org/officeDocument/2006/relationships" xmlns:p="http://schemas.openxmlformats.org/presentationml/2006/main">
  <p:cSld name="Slide 141&amp;si=141">
    <p:spTree>
      <p:nvGrpSpPr>
        <p:cNvPr id="1" name=""/>
        <p:cNvGrpSpPr/>
        <p:nvPr/>
      </p:nvGrpSpPr>
      <p:grpSpPr>
        <a:xfrm>
          <a:off x="0" y="0"/>
          <a:ext cx="0" cy="0"/>
          <a:chOff x="0" y="0"/>
          <a:chExt cx="0" cy="0"/>
        </a:xfrm>
      </p:grpSpPr>
      <p:sp>
        <p:nvSpPr>
          <p:cNvPr id="2" name="QC_6_BD.645_1#aea14242b?vja=1&amp;pid=a7636e7b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reduced?(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46_1#aea14242b.bracket?vja=1&amp;pid=a7636e7b1&amp;color=0,0,0&amp;vpa=267&amp;vtp=1"/>
          <p:cNvSpPr/>
          <p:nvPr/>
        </p:nvSpPr>
        <p:spPr>
          <a:xfrm>
            <a:off x="562933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BD.645_2#aea14242b.choices?vja=1&amp;pid=a7636e7b1&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vivid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NREM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dreams.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.Worse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C.Faster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formation.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.Longer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endParaRPr lang="en-US" altLang="zh-CN" sz="2000" dirty="0"/>
          </a:p>
        </p:txBody>
      </p:sp>
      <p:sp>
        <p:nvSpPr>
          <p:cNvPr id="5" name="QC_6_AS.647_1#aea14242b?vja=1&amp;pid=a7636e7b1&amp;color=0,0,0&amp;vtp=1"/>
          <p:cNvSpPr/>
          <p:nvPr/>
        </p:nvSpPr>
        <p:spPr>
          <a:xfrm>
            <a:off x="722376" y="2077847"/>
            <a:ext cx="10753344" cy="2294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推理判断题。根据第三段中的“It’s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vivid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dreams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during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rapid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eye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movement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sleep,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second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half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deliver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results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building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emotional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recovery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ability.”和“But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sleep,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sleep,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consequences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day.”可知，快速眼动睡眠对培养情绪恢复能力至关重要，快速眼动睡眠减少的影响会延伸到白天的生活中，由此可推知，快速眼动睡眠减少会使白天的情绪状态更差。故选B项。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1.xml><?xml version="1.0" encoding="utf-8"?>
<p:sld xmlns:a="http://schemas.openxmlformats.org/drawingml/2006/main" xmlns:r="http://schemas.openxmlformats.org/officeDocument/2006/relationships" xmlns:p="http://schemas.openxmlformats.org/presentationml/2006/main">
  <p:cSld name="Slide 142&amp;si=142">
    <p:spTree>
      <p:nvGrpSpPr>
        <p:cNvPr id="1" name=""/>
        <p:cNvGrpSpPr/>
        <p:nvPr/>
      </p:nvGrpSpPr>
      <p:grpSpPr>
        <a:xfrm>
          <a:off x="0" y="0"/>
          <a:ext cx="0" cy="0"/>
          <a:chOff x="0" y="0"/>
          <a:chExt cx="0" cy="0"/>
        </a:xfrm>
      </p:grpSpPr>
      <p:sp>
        <p:nvSpPr>
          <p:cNvPr id="2" name="QC_6_BD.648_1#0aa58df20?vja=1&amp;pid=a7636e7b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Stickgold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Zadra?(</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49_1#0aa58df20.bracket?vja=1&amp;pid=a7636e7b1&amp;color=0,0,0&amp;vpa=268&amp;vtp=1"/>
          <p:cNvSpPr/>
          <p:nvPr/>
        </p:nvSpPr>
        <p:spPr>
          <a:xfrm>
            <a:off x="813758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6_BD.648_2#0aa58df20.choices?vja=1&amp;pid=a7636e7b1&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A.Forget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experiences.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stronger.</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C.Increase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time.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.Prepare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situations.</a:t>
            </a:r>
            <a:endParaRPr lang="en-US" altLang="zh-CN" sz="2000" dirty="0"/>
          </a:p>
        </p:txBody>
      </p:sp>
      <p:sp>
        <p:nvSpPr>
          <p:cNvPr id="5" name="QC_6_AS.650_1#0aa58df20?vja=1&amp;pid=a7636e7b1&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细节理解题。根据第四段中的“First,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narratives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travel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thoughts,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sensations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emotions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generated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narratives’—help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rehearse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actually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what-ifs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life.”可知，他们认为梦帮助人们为未来的各种情况做准备。故选D项。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2.xml><?xml version="1.0" encoding="utf-8"?>
<p:sld xmlns:a="http://schemas.openxmlformats.org/drawingml/2006/main" xmlns:r="http://schemas.openxmlformats.org/officeDocument/2006/relationships" xmlns:p="http://schemas.openxmlformats.org/presentationml/2006/main">
  <p:cSld name="Slide 143&amp;si=143">
    <p:spTree>
      <p:nvGrpSpPr>
        <p:cNvPr id="1" name=""/>
        <p:cNvGrpSpPr/>
        <p:nvPr/>
      </p:nvGrpSpPr>
      <p:grpSpPr>
        <a:xfrm>
          <a:off x="0" y="0"/>
          <a:ext cx="0" cy="0"/>
          <a:chOff x="0" y="0"/>
          <a:chExt cx="0" cy="0"/>
        </a:xfrm>
      </p:grpSpPr>
      <p:sp>
        <p:nvSpPr>
          <p:cNvPr id="2" name="QC_6_BD.651_1#d6632f6ee?vja=1&amp;pid=a7636e7b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convey?(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52_1#d6632f6ee.bracket?vja=1&amp;pid=a7636e7b1&amp;color=0,0,0&amp;vpa=269&amp;vtp=1"/>
          <p:cNvSpPr/>
          <p:nvPr/>
        </p:nvSpPr>
        <p:spPr>
          <a:xfrm>
            <a:off x="631831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BD.651_2#d6632f6ee.choices?vja=1&amp;pid=a7636e7b1&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A.Nightmares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B.Dreams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strengthen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C.REM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D.Eight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endParaRPr lang="en-US" altLang="zh-CN" sz="2000" dirty="0"/>
          </a:p>
        </p:txBody>
      </p:sp>
      <p:sp>
        <p:nvSpPr>
          <p:cNvPr id="5" name="QC_6_AS.653_1#d6632f6ee?vja=1&amp;pid=a7636e7b1&amp;color=0,0,0&amp;vtp=1"/>
          <p:cNvSpPr/>
          <p:nvPr/>
        </p:nvSpPr>
        <p:spPr>
          <a:xfrm>
            <a:off x="722376" y="2839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主旨大意题。文章开篇点明主旨“Dreams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emotional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cognitive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ld.”，且全文围绕梦境如何增强我们的情绪调节能力、认知功能、解决问题的能力等方面展开介绍，即作者主要强调了梦境对我们心智和情感的积极强化作用，故B项（梦强化心智并改善情绪）准确概括了本文主旨。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3.xml><?xml version="1.0" encoding="utf-8"?>
<p:sld xmlns:a="http://schemas.openxmlformats.org/drawingml/2006/main" xmlns:r="http://schemas.openxmlformats.org/officeDocument/2006/relationships" xmlns:p="http://schemas.openxmlformats.org/presentationml/2006/main">
  <p:cSld name="Slide 144&amp;si=144">
    <p:spTree>
      <p:nvGrpSpPr>
        <p:cNvPr id="1" name=""/>
        <p:cNvGrpSpPr/>
        <p:nvPr/>
      </p:nvGrpSpPr>
      <p:grpSpPr>
        <a:xfrm>
          <a:off x="0" y="0"/>
          <a:ext cx="0" cy="0"/>
          <a:chOff x="0" y="0"/>
          <a:chExt cx="0" cy="0"/>
        </a:xfrm>
      </p:grpSpPr>
      <p:sp>
        <p:nvSpPr>
          <p:cNvPr id="2" name="QC_6_AS.653_2#d6632f6ee?vja=1&amp;pid=a7636e7b1&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长难句分析</a:t>
            </a:r>
            <a:endParaRPr lang="en-US" altLang="zh-CN" sz="2000" dirty="0"/>
          </a:p>
        </p:txBody>
      </p:sp>
      <p:pic>
        <p:nvPicPr>
          <p:cNvPr id="3" name="QC_6_AS.653_3#d6632f6ee?vja=1&amp;pid=a7636e7b1&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035808" y="1384124"/>
            <a:ext cx="6117336" cy="29077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S.653_4#d6632f6ee?vja=1&amp;pid=a7636e7b1&amp;color=0,0,0&amp;mp=1&amp;vtp=1"/>
          <p:cNvSpPr/>
          <p:nvPr/>
        </p:nvSpPr>
        <p:spPr>
          <a:xfrm>
            <a:off x="722376" y="4419424"/>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句意：</a:t>
            </a:r>
            <a:r>
              <a:rPr lang="en-US" altLang="zh-CN" sz="2000" b="0" i="0" dirty="0">
                <a:solidFill>
                  <a:srgbClr val="385723"/>
                </a:solidFill>
                <a:latin typeface="Times New Roman" pitchFamily="34" charset="0"/>
                <a:ea typeface="微软雅黑" pitchFamily="34" charset="-122"/>
                <a:cs typeface="Times New Roman" pitchFamily="34" charset="-120"/>
              </a:rPr>
              <a:t>二者共同作用，削弱了负面情绪，这样提升了我们的抗压能力、认知功能、解决问题的能力和心理健康，而这一切都能解释睡眠缺失可能带来的情绪时好时坏。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144.xml><?xml version="1.0" encoding="utf-8"?>
<p:sld xmlns:a="http://schemas.openxmlformats.org/drawingml/2006/main" xmlns:r="http://schemas.openxmlformats.org/officeDocument/2006/relationships" xmlns:p="http://schemas.openxmlformats.org/presentationml/2006/main">
  <p:cSld name="Slide 146&amp;si=146">
    <p:spTree>
      <p:nvGrpSpPr>
        <p:cNvPr id="1" name=""/>
        <p:cNvGrpSpPr/>
        <p:nvPr/>
      </p:nvGrpSpPr>
      <p:grpSpPr>
        <a:xfrm>
          <a:off x="0" y="0"/>
          <a:ext cx="0" cy="0"/>
          <a:chOff x="0" y="0"/>
          <a:chExt cx="0" cy="0"/>
        </a:xfrm>
      </p:grpSpPr>
      <p:sp>
        <p:nvSpPr>
          <p:cNvPr id="2" name="QM_5_BD.654_1#3b1cc9b37?vja=1&amp;pid=12d7232ed&amp;color=0,0,0&amp;vtp=1&amp;bt=1"/>
          <p:cNvSpPr/>
          <p:nvPr/>
        </p:nvSpPr>
        <p:spPr>
          <a:xfrm>
            <a:off x="722376" y="900000"/>
            <a:ext cx="10753344" cy="1109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[湖南长沙部分重点高中2025高二期中联考]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bombarded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clothes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lives.1.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p:txBody>
      </p:sp>
      <p:sp>
        <p:nvSpPr>
          <p:cNvPr id="3" name="QM_5_BD.654_2#3b1cc9b37?sp=1&amp;vja=1&amp;pid=12d7232ed&amp;color=0,0,0&amp;vtp=1"/>
          <p:cNvSpPr/>
          <p:nvPr/>
        </p:nvSpPr>
        <p:spPr>
          <a:xfrm>
            <a:off x="722376" y="2052270"/>
            <a:ext cx="10753344" cy="2637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The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Power</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of</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Decision-Making</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power.2.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scale,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determine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prospects.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passionate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endParaRPr lang="en-US" altLang="zh-CN" sz="2000" dirty="0"/>
          </a:p>
        </p:txBody>
      </p:sp>
      <p:sp>
        <p:nvSpPr>
          <p:cNvPr id="4" name="QM_5_AN.655_1#3b1cc9b37.blank?vja=1&amp;pid=12d7232ed&amp;color=0,0,0&amp;vpa=270&amp;vtp=1"/>
          <p:cNvSpPr/>
          <p:nvPr/>
        </p:nvSpPr>
        <p:spPr>
          <a:xfrm>
            <a:off x="4420616" y="1623900"/>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5" name="QM_5_AN.656_1#3b1cc9b37.blank?vja=1&amp;pid=12d7232ed&amp;color=0,0,0&amp;vpa=271&amp;vtp=1"/>
          <p:cNvSpPr/>
          <p:nvPr/>
        </p:nvSpPr>
        <p:spPr>
          <a:xfrm>
            <a:off x="10099802" y="239517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45.xml><?xml version="1.0" encoding="utf-8"?>
<p:sld xmlns:a="http://schemas.openxmlformats.org/drawingml/2006/main" xmlns:r="http://schemas.openxmlformats.org/officeDocument/2006/relationships" xmlns:p="http://schemas.openxmlformats.org/presentationml/2006/main">
  <p:cSld name="Slide 147&amp;si=147">
    <p:spTree>
      <p:nvGrpSpPr>
        <p:cNvPr id="1" name=""/>
        <p:cNvGrpSpPr/>
        <p:nvPr/>
      </p:nvGrpSpPr>
      <p:grpSpPr>
        <a:xfrm>
          <a:off x="0" y="0"/>
          <a:ext cx="0" cy="0"/>
          <a:chOff x="0" y="0"/>
          <a:chExt cx="0" cy="0"/>
        </a:xfrm>
      </p:grpSpPr>
      <p:sp>
        <p:nvSpPr>
          <p:cNvPr id="2" name="QM_5_BD.657_1#3b1cc9b37?sp=1&amp;vja=1&amp;pid=12d7232ed&amp;color=0,0,0&amp;vtp=1&amp;bt=1"/>
          <p:cNvSpPr/>
          <p:nvPr/>
        </p:nvSpPr>
        <p:spPr>
          <a:xfrm>
            <a:off x="722376" y="900000"/>
            <a:ext cx="10753344" cy="2252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The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Weight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of</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Consequences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consequences,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bad.3.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crucial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consequences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exercise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consequence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cultures.</a:t>
            </a:r>
            <a:endParaRPr lang="en-US" altLang="zh-CN" sz="2000" dirty="0"/>
          </a:p>
        </p:txBody>
      </p:sp>
      <p:sp>
        <p:nvSpPr>
          <p:cNvPr id="3" name="QM_5_BD.657_2#3b1cc9b37?sp=1&amp;vja=1&amp;pid=12d7232ed&amp;color=0,0,0&amp;vtp=1"/>
          <p:cNvSpPr/>
          <p:nvPr/>
        </p:nvSpPr>
        <p:spPr>
          <a:xfrm>
            <a:off x="722376" y="3195270"/>
            <a:ext cx="10753344" cy="2252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Trusting</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Your</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Instincts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numerous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instincts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us.4.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initial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Despite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instincts.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endParaRPr lang="en-US" altLang="zh-CN" sz="2000" dirty="0"/>
          </a:p>
        </p:txBody>
      </p:sp>
      <p:sp>
        <p:nvSpPr>
          <p:cNvPr id="4" name="QM_5_AN.658_1#3b1cc9b37.blank?vja=1&amp;pid=12d7232ed&amp;color=0,0,0&amp;vpa=272&amp;vtp=1"/>
          <p:cNvSpPr/>
          <p:nvPr/>
        </p:nvSpPr>
        <p:spPr>
          <a:xfrm>
            <a:off x="8384667" y="1242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5" name="QM_5_AN.659_1#3b1cc9b37.blank?vja=1&amp;pid=12d7232ed&amp;color=0,0,0&amp;vpa=273&amp;vtp=1"/>
          <p:cNvSpPr/>
          <p:nvPr/>
        </p:nvSpPr>
        <p:spPr>
          <a:xfrm>
            <a:off x="9872155" y="353817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46.xml><?xml version="1.0" encoding="utf-8"?>
<p:sld xmlns:a="http://schemas.openxmlformats.org/drawingml/2006/main" xmlns:r="http://schemas.openxmlformats.org/officeDocument/2006/relationships" xmlns:p="http://schemas.openxmlformats.org/presentationml/2006/main">
  <p:cSld name="Slide 148&amp;si=148">
    <p:spTree>
      <p:nvGrpSpPr>
        <p:cNvPr id="1" name=""/>
        <p:cNvGrpSpPr/>
        <p:nvPr/>
      </p:nvGrpSpPr>
      <p:grpSpPr>
        <a:xfrm>
          <a:off x="0" y="0"/>
          <a:ext cx="0" cy="0"/>
          <a:chOff x="0" y="0"/>
          <a:chExt cx="0" cy="0"/>
        </a:xfrm>
      </p:grpSpPr>
      <p:sp>
        <p:nvSpPr>
          <p:cNvPr id="2" name="QM_5_BD.660_1#3b1cc9b37?vja=1&amp;pid=12d7232ed&amp;color=0,0,0&amp;mp=1&amp;vtp=1&amp;bt=1"/>
          <p:cNvSpPr/>
          <p:nvPr/>
        </p:nvSpPr>
        <p:spPr>
          <a:xfrm>
            <a:off x="722376" y="900000"/>
            <a:ext cx="10753344" cy="4161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conclusion,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integral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consequences,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instincts,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fulfilling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life.5.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signposts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destinations.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broader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influence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instincts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overlook.</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E.Decisions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trajectory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F.These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G.It’s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endParaRPr lang="en-US" altLang="zh-CN" sz="2000" dirty="0"/>
          </a:p>
        </p:txBody>
      </p:sp>
      <p:sp>
        <p:nvSpPr>
          <p:cNvPr id="3" name="QM_5_AN.661_1#3b1cc9b37.blank?vja=1&amp;pid=12d7232ed&amp;color=0,0,0&amp;mp=1&amp;vpa=274&amp;vtp=1"/>
          <p:cNvSpPr/>
          <p:nvPr/>
        </p:nvSpPr>
        <p:spPr>
          <a:xfrm>
            <a:off x="4357751" y="1623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M_5_EX.662_1#3b1cc9b37?vja=1&amp;pid=12d7232ed&amp;color=0,0,0&amp;vtp=1"/>
          <p:cNvSpPr/>
          <p:nvPr/>
        </p:nvSpPr>
        <p:spPr>
          <a:xfrm>
            <a:off x="722376" y="5096969"/>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本文是一篇议论文。选择是我们生活中不可或缺的一部分。通过了解决策的力量、后果的分量并相信我们的直觉，我们就能作出让自己过上充实生活的选择。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47.xml><?xml version="1.0" encoding="utf-8"?>
<p:sld xmlns:a="http://schemas.openxmlformats.org/drawingml/2006/main" xmlns:r="http://schemas.openxmlformats.org/officeDocument/2006/relationships" xmlns:p="http://schemas.openxmlformats.org/presentationml/2006/main">
  <p:cSld name="Slide 149&amp;si=149">
    <p:spTree>
      <p:nvGrpSpPr>
        <p:cNvPr id="1" name=""/>
        <p:cNvGrpSpPr/>
        <p:nvPr/>
      </p:nvGrpSpPr>
      <p:grpSpPr>
        <a:xfrm>
          <a:off x="0" y="0"/>
          <a:ext cx="0" cy="0"/>
          <a:chOff x="0" y="0"/>
          <a:chExt cx="0" cy="0"/>
        </a:xfrm>
      </p:grpSpPr>
      <p:sp>
        <p:nvSpPr>
          <p:cNvPr id="2" name="QB_6_BD.663_1#1ce833794?vja=1&amp;pid=3b1cc9b3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664_1#1ce833794.blank?vja=1&amp;pid=3b1cc9b37&amp;color=0,0,0&amp;vpa=275&amp;vtp=1"/>
          <p:cNvSpPr/>
          <p:nvPr/>
        </p:nvSpPr>
        <p:spPr>
          <a:xfrm>
            <a:off x="1049401" y="858013"/>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B_6_AS.665_1#1ce833794?vja=1&amp;pid=3b1cc9b37&amp;color=0,0,0&amp;vtp=1"/>
          <p:cNvSpPr/>
          <p:nvPr/>
        </p:nvSpPr>
        <p:spPr>
          <a:xfrm>
            <a:off x="722376" y="1315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提到选择塑造了我们的生活，下文通过决策的力量、后果的分量及相信我们的直觉三个方面论述选择如何影响我们的生活。设空处应承上启下，F项（这些选择，无论大小，都对我们是谁以及我们成为什么样的人产生深远的影响）进一步阐述选择对我们的影响，符合语境。F项中的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choices呼应空前的choices。故选F项。</a:t>
            </a:r>
            <a:endParaRPr lang="en-US" altLang="zh-CN" sz="2200" dirty="0"/>
          </a:p>
        </p:txBody>
      </p:sp>
      <p:sp>
        <p:nvSpPr>
          <p:cNvPr id="5" name="QB_6_BD.666_1#a6838a4a5?vja=1&amp;pid=3b1cc9b37&amp;color=0,0,0&amp;vtp=1"/>
          <p:cNvSpPr/>
          <p:nvPr/>
        </p:nvSpPr>
        <p:spPr>
          <a:xfrm>
            <a:off x="722376" y="2872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667_1#a6838a4a5.blank?vja=1&amp;pid=3b1cc9b37&amp;color=0,0,0&amp;vpa=276&amp;vtp=1"/>
          <p:cNvSpPr/>
          <p:nvPr/>
        </p:nvSpPr>
        <p:spPr>
          <a:xfrm>
            <a:off x="1036701" y="28342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B_6_AS.668_1#a6838a4a5?vja=1&amp;pid=3b1cc9b37&amp;color=0,0,0&amp;vtp=1"/>
          <p:cNvSpPr/>
          <p:nvPr/>
        </p:nvSpPr>
        <p:spPr>
          <a:xfrm>
            <a:off x="722376" y="32970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上文“Making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decisions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simple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task,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holds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power.”提到作决定有很大的力量，C项（我们作的每一个决定都为新的机会或挑战铺平了道路）具体说明作决定蕴含的力量，承接上文，符合语境。故选C项。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48.xml><?xml version="1.0" encoding="utf-8"?>
<p:sld xmlns:a="http://schemas.openxmlformats.org/drawingml/2006/main" xmlns:r="http://schemas.openxmlformats.org/officeDocument/2006/relationships" xmlns:p="http://schemas.openxmlformats.org/presentationml/2006/main">
  <p:cSld name="Slide 150&amp;si=150">
    <p:spTree>
      <p:nvGrpSpPr>
        <p:cNvPr id="1" name=""/>
        <p:cNvGrpSpPr/>
        <p:nvPr/>
      </p:nvGrpSpPr>
      <p:grpSpPr>
        <a:xfrm>
          <a:off x="0" y="0"/>
          <a:ext cx="0" cy="0"/>
          <a:chOff x="0" y="0"/>
          <a:chExt cx="0" cy="0"/>
        </a:xfrm>
      </p:grpSpPr>
      <p:sp>
        <p:nvSpPr>
          <p:cNvPr id="2" name="QB_6_BD.669_1#457bd8964?vja=1&amp;pid=3b1cc9b3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670_1#457bd8964.blank?vja=1&amp;pid=3b1cc9b37&amp;color=0,0,0&amp;vpa=277&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B_6_AS.671_1#457bd8964?vja=1&amp;pid=3b1cc9b37&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上文“Every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choice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consequences,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d.”提到选择是有后果的，下文通过举例论述不同的选择会带来不同的后果。G项（权衡利弊是很重要的，因为它们可以以不同的方式显著影响你的生活）进一步说明要权衡选择的利弊，因为选择带来的后果会影响生活，承接上文，符合语境。故选G项。</a:t>
            </a:r>
            <a:endParaRPr lang="en-US" altLang="zh-CN" sz="2200" dirty="0"/>
          </a:p>
        </p:txBody>
      </p:sp>
      <p:sp>
        <p:nvSpPr>
          <p:cNvPr id="5" name="QB_6_BD.672_1#42ccb36a4?vja=1&amp;pid=3b1cc9b37&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673_1#42ccb36a4.blank?vja=1&amp;pid=3b1cc9b37&amp;color=0,0,0&amp;vpa=278&amp;vtp=1"/>
          <p:cNvSpPr/>
          <p:nvPr/>
        </p:nvSpPr>
        <p:spPr>
          <a:xfrm>
            <a:off x="1024001" y="284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B_6_AS.674_1#42ccb36a4?vja=1&amp;pid=3b1cc9b37&amp;color=0,0,0&amp;vtp=1"/>
          <p:cNvSpPr/>
          <p:nvPr/>
        </p:nvSpPr>
        <p:spPr>
          <a:xfrm>
            <a:off x="722376" y="3309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上文提到直觉可以为我们指引方向，设空处应承接上文，继续阐述与直觉相关的内容。D项（我们的直觉有时可以提供理性思维可能忽略的见解）进一步介绍直觉的作用，承接上文，符合语境。故选D项。</a:t>
            </a:r>
            <a:endParaRPr lang="en-US" altLang="zh-CN" sz="2200" dirty="0"/>
          </a:p>
        </p:txBody>
      </p:sp>
      <p:sp>
        <p:nvSpPr>
          <p:cNvPr id="8" name="QB_6_BD.675_1#1c60bbf85?vja=1&amp;pid=3b1cc9b37&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6_AN.676_1#1c60bbf85.blank?vja=1&amp;pid=3b1cc9b37&amp;color=0,0,0&amp;vpa=279&amp;vtp=1"/>
          <p:cNvSpPr/>
          <p:nvPr/>
        </p:nvSpPr>
        <p:spPr>
          <a:xfrm>
            <a:off x="1024001" y="4459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B_6_AS.677_1#1c60bbf85?vja=1&amp;pid=3b1cc9b37&amp;color=0,0,0&amp;vtp=1"/>
          <p:cNvSpPr/>
          <p:nvPr/>
        </p:nvSpPr>
        <p:spPr>
          <a:xfrm>
            <a:off x="722376" y="4922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总结说明选择的重要性以及如何作出好的选择，设空处位于段尾，应承接上文。A项（它们就像路标，指引我们走向不同的目的地）用比喻的方式说明选择的作用，符合语境。A项中的They指代空前的choices。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49.xml><?xml version="1.0" encoding="utf-8"?>
<p:sld xmlns:a="http://schemas.openxmlformats.org/drawingml/2006/main" xmlns:r="http://schemas.openxmlformats.org/officeDocument/2006/relationships" xmlns:p="http://schemas.openxmlformats.org/presentationml/2006/main">
  <p:cSld name="Slide 152&amp;si=152">
    <p:spTree>
      <p:nvGrpSpPr>
        <p:cNvPr id="1" name=""/>
        <p:cNvGrpSpPr/>
        <p:nvPr/>
      </p:nvGrpSpPr>
      <p:grpSpPr>
        <a:xfrm>
          <a:off x="0" y="0"/>
          <a:ext cx="0" cy="0"/>
          <a:chOff x="0" y="0"/>
          <a:chExt cx="0" cy="0"/>
        </a:xfrm>
      </p:grpSpPr>
      <p:sp>
        <p:nvSpPr>
          <p:cNvPr id="2" name="QM_5_BD.678_1#7963c06fe?vja=1&amp;pid=374c3666e&amp;color=0,0,0&amp;vtp=1&amp;bt=1"/>
          <p:cNvSpPr/>
          <p:nvPr/>
        </p:nvSpPr>
        <p:spPr>
          <a:xfrm>
            <a:off x="722376" y="900000"/>
            <a:ext cx="10753344" cy="4953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[广东佛山名校2024高二期中联考]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Rahway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Reservation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Millburn,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Jersey,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vegetation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fantastic</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hidden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branches—an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amazingly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normal-looking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wooden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landscape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Ojibway,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autism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（孤独症）,</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wilderness.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Rahway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constructing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leaving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decorations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Julie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trail.</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Conservancy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noticed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sudden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Ojibway’s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kingdom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Trail.</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keeper.</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M_6_BD.84_1#56e33a810?vja=1&amp;pid=7818eca85&amp;color=0,0,0&amp;vtp=1&amp;bt=1"/>
          <p:cNvSpPr/>
          <p:nvPr/>
        </p:nvSpPr>
        <p:spPr>
          <a:xfrm>
            <a:off x="722376" y="896112"/>
            <a:ext cx="10753344" cy="4953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associated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distinguished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Degrees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Separation”,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theory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1920s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early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1967,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sociologist,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Stanley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Milgram,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conducted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distinctive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participants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parcels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delivering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parcels,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person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target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parcels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correctly.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Consequently,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phrase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Degrees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Separation”.</a:t>
            </a:r>
            <a:endParaRPr lang="en-US" altLang="zh-CN" sz="2000" dirty="0"/>
          </a:p>
          <a:p>
            <a:pPr algn="just">
              <a:lnSpc>
                <a:spcPct val="125000"/>
              </a:lnSpc>
            </a:pPr>
            <a:endParaRPr lang="en-US" altLang="zh-CN" sz="2000" dirty="0"/>
          </a:p>
        </p:txBody>
      </p:sp>
      <p:sp>
        <p:nvSpPr>
          <p:cNvPr id="3" name="QM_6_AN.85_1#56e33a810.blank?vja=1&amp;pid=7818eca85&amp;color=0,0,0&amp;vpa=38&amp;vtp=1"/>
          <p:cNvSpPr/>
          <p:nvPr/>
        </p:nvSpPr>
        <p:spPr>
          <a:xfrm>
            <a:off x="3952494" y="1620012"/>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4" name="QM_6_AN.86_1#56e33a810.blank?vja=1&amp;pid=7818eca85&amp;color=0,0,0&amp;vpa=39&amp;vtp=1"/>
          <p:cNvSpPr/>
          <p:nvPr/>
        </p:nvSpPr>
        <p:spPr>
          <a:xfrm>
            <a:off x="9506585" y="1620012"/>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5" name="QM_6_AN.87_1#56e33a810.blank?vja=1&amp;pid=7818eca85&amp;color=0,0,0&amp;vpa=40&amp;vtp=1"/>
          <p:cNvSpPr/>
          <p:nvPr/>
        </p:nvSpPr>
        <p:spPr>
          <a:xfrm>
            <a:off x="2805494" y="2763012"/>
            <a:ext cx="577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dates</a:t>
            </a:r>
            <a:endParaRPr lang="en-US" altLang="zh-CN" sz="2000" dirty="0"/>
          </a:p>
        </p:txBody>
      </p:sp>
      <p:sp>
        <p:nvSpPr>
          <p:cNvPr id="6" name="QM_6_AN.88_1#56e33a810.blank?vja=1&amp;pid=7818eca85&amp;color=0,0,0&amp;vpa=41&amp;vtp=1"/>
          <p:cNvSpPr/>
          <p:nvPr/>
        </p:nvSpPr>
        <p:spPr>
          <a:xfrm>
            <a:off x="6137275" y="3131312"/>
            <a:ext cx="1266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impressions</a:t>
            </a:r>
            <a:endParaRPr lang="en-US" altLang="zh-CN" sz="2000" dirty="0"/>
          </a:p>
        </p:txBody>
      </p:sp>
      <p:sp>
        <p:nvSpPr>
          <p:cNvPr id="7" name="QM_6_AN.89_1#56e33a810.blank?vja=1&amp;pid=7818eca85&amp;color=0,0,0&amp;vpa=42&amp;vtp=1"/>
          <p:cNvSpPr/>
          <p:nvPr/>
        </p:nvSpPr>
        <p:spPr>
          <a:xfrm>
            <a:off x="3862769" y="3893312"/>
            <a:ext cx="1522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required</a:t>
            </a:r>
            <a:endParaRPr lang="en-US" altLang="zh-CN" sz="2000" dirty="0"/>
          </a:p>
        </p:txBody>
      </p:sp>
      <p:sp>
        <p:nvSpPr>
          <p:cNvPr id="8" name="QM_6_AN.90_1#56e33a810.blank?vja=1&amp;pid=7818eca85&amp;color=0,0,0&amp;vpa=43&amp;vtp=1"/>
          <p:cNvSpPr/>
          <p:nvPr/>
        </p:nvSpPr>
        <p:spPr>
          <a:xfrm>
            <a:off x="9812909" y="4287012"/>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who/that</a:t>
            </a:r>
            <a:endParaRPr lang="en-US" altLang="zh-CN" sz="2000" dirty="0"/>
          </a:p>
        </p:txBody>
      </p:sp>
      <p:sp>
        <p:nvSpPr>
          <p:cNvPr id="9" name="QM_6_AN.91_1#56e33a810.blank?vja=1&amp;pid=7818eca85&amp;color=0,0,0&amp;vpa=44&amp;vtp=1"/>
          <p:cNvSpPr/>
          <p:nvPr/>
        </p:nvSpPr>
        <p:spPr>
          <a:xfrm>
            <a:off x="5792216" y="5049012"/>
            <a:ext cx="1000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delivered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78_1#7963c06fe?vja=1&amp;pid=374c3666e&amp;color=0,0,0&amp;vtp=1&amp;bt=1">
            <a:extLst>
              <a:ext uri="{FF2B5EF4-FFF2-40B4-BE49-F238E27FC236}">
                <a16:creationId xmlns:a16="http://schemas.microsoft.com/office/drawing/2014/main" id="{692018D0-540A-E592-98D3-7BEBE07BA4E0}"/>
              </a:ext>
            </a:extLst>
          </p:cNvPr>
          <p:cNvSpPr/>
          <p:nvPr/>
        </p:nvSpPr>
        <p:spPr>
          <a:xfrm>
            <a:off x="722376" y="900000"/>
            <a:ext cx="10753344" cy="3014853"/>
          </a:xfrm>
          <a:prstGeom prst="rect">
            <a:avLst/>
          </a:prstGeom>
          <a:noFill/>
          <a:ln/>
        </p:spPr>
        <p:txBody>
          <a:bodyPr wrap="square" lIns="0" tIns="0" rIns="0" bIns="0" rtlCol="0" anchor="t"/>
          <a:lstStyle/>
          <a:p>
            <a:pPr algn="just">
              <a:lnSpc>
                <a:spcPct val="125000"/>
              </a:lnSpc>
            </a:pPr>
            <a:endParaRPr lang="en-US" altLang="zh-CN" sz="2000" b="0" i="0">
              <a:solidFill>
                <a:srgbClr val="000000"/>
              </a:solidFill>
              <a:latin typeface="SimSun" pitchFamily="34" charset="0"/>
              <a:ea typeface="SimSun" pitchFamily="34" charset="-122"/>
              <a:cs typeface="SimSun" pitchFamily="34" charset="-120"/>
            </a:endParaRPr>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Ojibway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Trail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Gould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wooden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kids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get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kingdom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endParaRPr lang="en-US" altLang="zh-CN" sz="2000" dirty="0"/>
          </a:p>
        </p:txBody>
      </p:sp>
      <p:sp>
        <p:nvSpPr>
          <p:cNvPr id="3" name="QM_5_EX.679_1#7963c06fe?vja=1&amp;pid=374c3666e&amp;color=0,0,0&amp;vtp=1">
            <a:extLst>
              <a:ext uri="{FF2B5EF4-FFF2-40B4-BE49-F238E27FC236}">
                <a16:creationId xmlns:a16="http://schemas.microsoft.com/office/drawing/2014/main" id="{D5A1493F-C71D-D476-3C57-CE22CF61EE2A}"/>
              </a:ext>
            </a:extLst>
          </p:cNvPr>
          <p:cNvSpPr/>
          <p:nvPr/>
        </p:nvSpPr>
        <p:spPr>
          <a:xfrm>
            <a:off x="722376" y="3927856"/>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本文是一篇记叙文。文章主要讲述了新泽西州令人惊奇的小木屋的由来。</a:t>
            </a:r>
            <a:endParaRPr lang="en-US" altLang="zh-CN" sz="2000" dirty="0"/>
          </a:p>
        </p:txBody>
      </p:sp>
    </p:spTree>
    <p:extLst>
      <p:ext uri="{BB962C8B-B14F-4D97-AF65-F5344CB8AC3E}">
        <p14:creationId xmlns:p14="http://schemas.microsoft.com/office/powerpoint/2010/main" val="31689136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1.xml><?xml version="1.0" encoding="utf-8"?>
<p:sld xmlns:a="http://schemas.openxmlformats.org/drawingml/2006/main" xmlns:r="http://schemas.openxmlformats.org/officeDocument/2006/relationships" xmlns:p="http://schemas.openxmlformats.org/presentationml/2006/main">
  <p:cSld name="Slide 153&amp;si=153">
    <p:spTree>
      <p:nvGrpSpPr>
        <p:cNvPr id="1" name=""/>
        <p:cNvGrpSpPr/>
        <p:nvPr/>
      </p:nvGrpSpPr>
      <p:grpSpPr>
        <a:xfrm>
          <a:off x="0" y="0"/>
          <a:ext cx="0" cy="0"/>
          <a:chOff x="0" y="0"/>
          <a:chExt cx="0" cy="0"/>
        </a:xfrm>
      </p:grpSpPr>
      <p:sp>
        <p:nvSpPr>
          <p:cNvPr id="2" name="QC_6_BD.680_1#213edae22.choices?vja=1&amp;pid=7963c06fe&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.courts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B.cottages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C.woods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.galleries</a:t>
            </a:r>
            <a:endParaRPr lang="en-US" altLang="zh-CN" sz="2000" dirty="0"/>
          </a:p>
        </p:txBody>
      </p:sp>
      <p:sp>
        <p:nvSpPr>
          <p:cNvPr id="3" name="QC_6_AN.681_1#213edae22.bracket?vja=1&amp;pid=7963c06fe&amp;color=0,0,0&amp;vpa=280&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682_1#213edae22?vja=1&amp;pid=7963c06fe&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根据下文中的small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wooden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houses可知，树干和树枝间隐藏着许多小木屋。cottage意为“小屋”。故选B项。</a:t>
            </a:r>
            <a:endParaRPr lang="en-US" altLang="zh-CN" sz="2200" dirty="0"/>
          </a:p>
        </p:txBody>
      </p:sp>
      <p:sp>
        <p:nvSpPr>
          <p:cNvPr id="5" name="QC_6_BD.683_1#f7fa83961.choices?vja=1&amp;pid=7963c06fe&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.obviously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B.temporarily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C.otherwise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.indeed</a:t>
            </a:r>
            <a:endParaRPr lang="en-US" altLang="zh-CN" sz="2000" dirty="0"/>
          </a:p>
        </p:txBody>
      </p:sp>
      <p:sp>
        <p:nvSpPr>
          <p:cNvPr id="6" name="QC_6_AN.684_1#f7fa83961.bracket?vja=1&amp;pid=7963c06fe&amp;color=0,0,0&amp;vpa=281&amp;vtp=1"/>
          <p:cNvSpPr/>
          <p:nvPr/>
        </p:nvSpPr>
        <p:spPr>
          <a:xfrm>
            <a:off x="1176401" y="2123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6_AS.685_1#f7fa83961?vja=1&amp;pid=7963c06fe&amp;color=0,0,0&amp;vtp=1"/>
          <p:cNvSpPr/>
          <p:nvPr/>
        </p:nvSpPr>
        <p:spPr>
          <a:xfrm>
            <a:off x="722376" y="2547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amazingly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sight和下文中的normal-looking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forest可推知，此处表示如果没有这些令人惊奇的美好景象的话，这片森林会看起来很普通，应用otherwise表示一种相反的假设。otherwise意为“否则”。故选C项。</a:t>
            </a:r>
            <a:endParaRPr lang="en-US" altLang="zh-CN" sz="2200" dirty="0"/>
          </a:p>
        </p:txBody>
      </p:sp>
      <p:sp>
        <p:nvSpPr>
          <p:cNvPr id="8" name="QC_6_BD.686_1#a6edc6558.choices?vja=1&amp;pid=7963c06fe&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.lifting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B.delivering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C.moving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.adding</a:t>
            </a:r>
            <a:endParaRPr lang="en-US" altLang="zh-CN" sz="2000" dirty="0"/>
          </a:p>
        </p:txBody>
      </p:sp>
      <p:sp>
        <p:nvSpPr>
          <p:cNvPr id="9" name="QC_6_AN.687_1#a6edc6558.bracket?vja=1&amp;pid=7963c06fe&amp;color=0,0,0&amp;vpa=282&amp;vtp=1"/>
          <p:cNvSpPr/>
          <p:nvPr/>
        </p:nvSpPr>
        <p:spPr>
          <a:xfrm>
            <a:off x="1176401"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6_AS.688_1#a6edc6558?vja=1&amp;pid=7963c06fe&amp;color=0,0,0&amp;vtp=1"/>
          <p:cNvSpPr/>
          <p:nvPr/>
        </p:nvSpPr>
        <p:spPr>
          <a:xfrm>
            <a:off x="722376" y="4160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Rahway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started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constructing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houses可知，她在这里建造了房子，因此此处表示在景观中添加小木屋的想法。故选D项。</a:t>
            </a:r>
            <a:endParaRPr lang="en-US" altLang="zh-CN" sz="2200" dirty="0"/>
          </a:p>
        </p:txBody>
      </p:sp>
      <p:sp>
        <p:nvSpPr>
          <p:cNvPr id="11" name="QC_6_BD.689_1#bcdbb3fa2.choices?vja=1&amp;pid=7963c06fe&amp;color=0,0,0&amp;vtp=1"/>
          <p:cNvSpPr/>
          <p:nvPr/>
        </p:nvSpPr>
        <p:spPr>
          <a:xfrm>
            <a:off x="722376" y="49678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.explore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B.design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C.harvest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.recommend</a:t>
            </a:r>
            <a:endParaRPr lang="en-US" altLang="zh-CN" sz="2000" dirty="0"/>
          </a:p>
        </p:txBody>
      </p:sp>
      <p:sp>
        <p:nvSpPr>
          <p:cNvPr id="12" name="QC_6_AN.690_1#bcdbb3fa2.bracket?vja=1&amp;pid=7963c06fe&amp;color=0,0,0&amp;vpa=283&amp;vtp=1"/>
          <p:cNvSpPr/>
          <p:nvPr/>
        </p:nvSpPr>
        <p:spPr>
          <a:xfrm>
            <a:off x="1176401" y="4967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3" name="QC_6_AS.691_1#bcdbb3fa2?vja=1&amp;pid=7963c06fe&amp;color=0,0,0&amp;vtp=1"/>
          <p:cNvSpPr/>
          <p:nvPr/>
        </p:nvSpPr>
        <p:spPr>
          <a:xfrm>
            <a:off x="722376" y="53925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autism和下文中的in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wilderness并结合常识可推知，奥吉布韦是想让她患有孤独症的儿子在荒野中有一个安全的探索空间。故选A项。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52.xml><?xml version="1.0" encoding="utf-8"?>
<p:sld xmlns:a="http://schemas.openxmlformats.org/drawingml/2006/main" xmlns:r="http://schemas.openxmlformats.org/officeDocument/2006/relationships" xmlns:p="http://schemas.openxmlformats.org/presentationml/2006/main">
  <p:cSld name="Slide 154&amp;si=154">
    <p:spTree>
      <p:nvGrpSpPr>
        <p:cNvPr id="1" name=""/>
        <p:cNvGrpSpPr/>
        <p:nvPr/>
      </p:nvGrpSpPr>
      <p:grpSpPr>
        <a:xfrm>
          <a:off x="0" y="0"/>
          <a:ext cx="0" cy="0"/>
          <a:chOff x="0" y="0"/>
          <a:chExt cx="0" cy="0"/>
        </a:xfrm>
      </p:grpSpPr>
      <p:sp>
        <p:nvSpPr>
          <p:cNvPr id="2" name="QC_6_BD.692_1#126e2922a.choices?vja=1&amp;pid=7963c06fe&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.luxury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B.sweet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C.odd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.serious</a:t>
            </a:r>
            <a:endParaRPr lang="en-US" altLang="zh-CN" sz="2000" dirty="0"/>
          </a:p>
        </p:txBody>
      </p:sp>
      <p:sp>
        <p:nvSpPr>
          <p:cNvPr id="3" name="QC_6_AN.693_1#126e2922a.bracket?vja=1&amp;pid=7963c06fe&amp;color=0,0,0&amp;vpa=284&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694_1#126e2922a?vja=1&amp;pid=7963c06fe&amp;color=0,0,0&amp;vtp=1"/>
          <p:cNvSpPr/>
          <p:nvPr/>
        </p:nvSpPr>
        <p:spPr>
          <a:xfrm>
            <a:off x="722376" y="13158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amazingly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sight可知，这些木屋是森林中令人惊奇的美好景象，因此此处表示她在各处留下了惹人喜爱的装饰品。sweet意为“惹人喜爱的”。故选B项。</a:t>
            </a:r>
            <a:endParaRPr lang="en-US" altLang="zh-CN" sz="2200" dirty="0"/>
          </a:p>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sweet熟词生义</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熟义：</a:t>
            </a:r>
            <a:r>
              <a:rPr lang="en-US" altLang="zh-CN" sz="2000" b="0" i="1" dirty="0">
                <a:solidFill>
                  <a:srgbClr val="385723"/>
                </a:solidFill>
                <a:latin typeface="Times New Roman" pitchFamily="34" charset="0"/>
                <a:ea typeface="微软雅黑" pitchFamily="34" charset="-122"/>
                <a:cs typeface="Times New Roman" pitchFamily="34" charset="-120"/>
              </a:rPr>
              <a:t>adj</a:t>
            </a:r>
            <a:r>
              <a:rPr lang="en-US" altLang="zh-CN" sz="2000" b="0" i="0" dirty="0">
                <a:solidFill>
                  <a:srgbClr val="385723"/>
                </a:solidFill>
                <a:latin typeface="Times New Roman" pitchFamily="34" charset="0"/>
                <a:ea typeface="微软雅黑" pitchFamily="34" charset="-122"/>
                <a:cs typeface="Times New Roman" pitchFamily="34" charset="-120"/>
              </a:rPr>
              <a:t>.含糖的，甜的；芬芳的</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生义：</a:t>
            </a:r>
            <a:r>
              <a:rPr lang="en-US" altLang="zh-CN" sz="2000" b="0" i="1" dirty="0">
                <a:solidFill>
                  <a:srgbClr val="385723"/>
                </a:solidFill>
                <a:latin typeface="Times New Roman" pitchFamily="34" charset="0"/>
                <a:ea typeface="微软雅黑" pitchFamily="34" charset="-122"/>
                <a:cs typeface="Times New Roman" pitchFamily="34" charset="-120"/>
              </a:rPr>
              <a:t>adj</a:t>
            </a:r>
            <a:r>
              <a:rPr lang="en-US" altLang="zh-CN" sz="2000" b="0" i="0" dirty="0">
                <a:solidFill>
                  <a:srgbClr val="385723"/>
                </a:solidFill>
                <a:latin typeface="Times New Roman" pitchFamily="34" charset="0"/>
                <a:ea typeface="微软雅黑" pitchFamily="34" charset="-122"/>
                <a:cs typeface="Times New Roman" pitchFamily="34" charset="-120"/>
              </a:rPr>
              <a:t>.惹人喜爱的，可爱的</a:t>
            </a:r>
            <a:endParaRPr lang="en-US" altLang="zh-CN" sz="2200" dirty="0"/>
          </a:p>
        </p:txBody>
      </p:sp>
      <p:sp>
        <p:nvSpPr>
          <p:cNvPr id="5" name="QC_6_BD.695_1#66601a697.choices?vja=1&amp;pid=7963c06fe&amp;color=0,0,0&amp;vtp=1"/>
          <p:cNvSpPr/>
          <p:nvPr/>
        </p:nvSpPr>
        <p:spPr>
          <a:xfrm>
            <a:off x="722376" y="3266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.restoration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B.collapse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C.appearance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.attack</a:t>
            </a:r>
            <a:endParaRPr lang="en-US" altLang="zh-CN" sz="2000" dirty="0"/>
          </a:p>
        </p:txBody>
      </p:sp>
      <p:sp>
        <p:nvSpPr>
          <p:cNvPr id="6" name="QC_6_AN.696_1#66601a697.bracket?vja=1&amp;pid=7963c06fe&amp;color=0,0,0&amp;vpa=285&amp;vtp=1"/>
          <p:cNvSpPr/>
          <p:nvPr/>
        </p:nvSpPr>
        <p:spPr>
          <a:xfrm>
            <a:off x="1176401" y="3266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6_AS.697_1#66601a697?vja=1&amp;pid=7963c06fe&amp;color=0,0,0&amp;vtp=1"/>
          <p:cNvSpPr/>
          <p:nvPr/>
        </p:nvSpPr>
        <p:spPr>
          <a:xfrm>
            <a:off x="722376" y="3690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Rahway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started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constructing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houses可知，奥吉布韦在这里建造房子，因此该机构注意到森林周围突然出现了小房子。appearance意为“出现”。故选C项。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500"/>
                                        <p:tgtEl>
                                          <p:spTgt spid="6">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53.xml><?xml version="1.0" encoding="utf-8"?>
<p:sld xmlns:a="http://schemas.openxmlformats.org/drawingml/2006/main" xmlns:r="http://schemas.openxmlformats.org/officeDocument/2006/relationships" xmlns:p="http://schemas.openxmlformats.org/presentationml/2006/main">
  <p:cSld name="Slide 155&amp;si=155">
    <p:spTree>
      <p:nvGrpSpPr>
        <p:cNvPr id="1" name=""/>
        <p:cNvGrpSpPr/>
        <p:nvPr/>
      </p:nvGrpSpPr>
      <p:grpSpPr>
        <a:xfrm>
          <a:off x="0" y="0"/>
          <a:ext cx="0" cy="0"/>
          <a:chOff x="0" y="0"/>
          <a:chExt cx="0" cy="0"/>
        </a:xfrm>
      </p:grpSpPr>
      <p:sp>
        <p:nvSpPr>
          <p:cNvPr id="2" name="QC_6_BD.698_1#42651f5ee.choices?vja=1&amp;pid=7963c06fe&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.permitted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B.prepared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C.appointed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.preferred</a:t>
            </a:r>
            <a:endParaRPr lang="en-US" altLang="zh-CN" sz="2000" dirty="0"/>
          </a:p>
        </p:txBody>
      </p:sp>
      <p:sp>
        <p:nvSpPr>
          <p:cNvPr id="3" name="QC_6_AN.699_1#42651f5ee.bracket?vja=1&amp;pid=7963c06fe&amp;color=0,0,0&amp;vpa=286&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AS.700_1#42651f5ee?vja=1&amp;pid=7963c06fe&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根据上文中的Learning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Ojibway’s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story和空后的continue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building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magical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kingdom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Fairy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Trail可知，该机构允许她继续建造这些小房子。permit意为“允许”。故选A项。</a:t>
            </a:r>
            <a:endParaRPr lang="en-US" altLang="zh-CN" sz="2200" dirty="0"/>
          </a:p>
        </p:txBody>
      </p:sp>
      <p:sp>
        <p:nvSpPr>
          <p:cNvPr id="5" name="QC_6_BD.701_1#0e71e1912.choices?vja=1&amp;pid=7963c06fe&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.accurate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B.visual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C.traditional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.fantastic</a:t>
            </a:r>
            <a:endParaRPr lang="en-US" altLang="zh-CN" sz="2000" dirty="0"/>
          </a:p>
        </p:txBody>
      </p:sp>
      <p:sp>
        <p:nvSpPr>
          <p:cNvPr id="6" name="QC_6_AN.702_1#0e71e1912.bracket?vja=1&amp;pid=7963c06fe&amp;color=0,0,0&amp;vpa=287&amp;vtp=1"/>
          <p:cNvSpPr/>
          <p:nvPr/>
        </p:nvSpPr>
        <p:spPr>
          <a:xfrm>
            <a:off x="1176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6_AS.703_1#0e71e1912?vja=1&amp;pid=7963c06fe&amp;color=0,0,0&amp;vtp=1"/>
          <p:cNvSpPr/>
          <p:nvPr/>
        </p:nvSpPr>
        <p:spPr>
          <a:xfrm>
            <a:off x="722376" y="2928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little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children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nature可知，这种方式可以让像她儿子这样的孩子进入大自然，是一种很好的方式。fantastic意为“极好的”。故选D项。</a:t>
            </a:r>
            <a:endParaRPr lang="en-US" altLang="zh-CN" sz="2200" dirty="0"/>
          </a:p>
        </p:txBody>
      </p:sp>
      <p:sp>
        <p:nvSpPr>
          <p:cNvPr id="8" name="QC_6_BD.704_1#ebf07d76d.choices?vja=1&amp;pid=7963c06fe&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.forcing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B.stimulating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C.persuading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.urging</a:t>
            </a:r>
            <a:endParaRPr lang="en-US" altLang="zh-CN" sz="2000" dirty="0"/>
          </a:p>
        </p:txBody>
      </p:sp>
      <p:sp>
        <p:nvSpPr>
          <p:cNvPr id="9" name="QC_6_AN.705_1#ebf07d76d.bracket?vja=1&amp;pid=7963c06fe&amp;color=0,0,0&amp;vpa=288&amp;vtp=1"/>
          <p:cNvSpPr/>
          <p:nvPr/>
        </p:nvSpPr>
        <p:spPr>
          <a:xfrm>
            <a:off x="1176401" y="373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6_AS.706_1#ebf07d76d?vja=1&amp;pid=7963c06fe&amp;color=0,0,0&amp;vtp=1"/>
          <p:cNvSpPr/>
          <p:nvPr/>
        </p:nvSpPr>
        <p:spPr>
          <a:xfrm>
            <a:off x="722376" y="4160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根据上文可知，奥吉布韦的儿子患有孤独症，结合下文中的use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imagination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creativity可推知，这样的方式可以激发他们的想象力和创造力。stimulate意为“激发”。故选B项。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4.xml><?xml version="1.0" encoding="utf-8"?>
<p:sld xmlns:a="http://schemas.openxmlformats.org/drawingml/2006/main" xmlns:r="http://schemas.openxmlformats.org/officeDocument/2006/relationships" xmlns:p="http://schemas.openxmlformats.org/presentationml/2006/main">
  <p:cSld name="Slide 156&amp;si=156">
    <p:spTree>
      <p:nvGrpSpPr>
        <p:cNvPr id="1" name=""/>
        <p:cNvGrpSpPr/>
        <p:nvPr/>
      </p:nvGrpSpPr>
      <p:grpSpPr>
        <a:xfrm>
          <a:off x="0" y="0"/>
          <a:ext cx="0" cy="0"/>
          <a:chOff x="0" y="0"/>
          <a:chExt cx="0" cy="0"/>
        </a:xfrm>
      </p:grpSpPr>
      <p:sp>
        <p:nvSpPr>
          <p:cNvPr id="2" name="QC_6_BD.707_1#c00be7f37.choices?vja=1&amp;pid=7963c06fe&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.functions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B.emerges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C.remains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.varies</a:t>
            </a:r>
            <a:endParaRPr lang="en-US" altLang="zh-CN" sz="2000" dirty="0"/>
          </a:p>
        </p:txBody>
      </p:sp>
      <p:sp>
        <p:nvSpPr>
          <p:cNvPr id="3" name="QC_6_AN.708_1#c00be7f37.bracket?vja=1&amp;pid=7963c06fe&amp;color=0,0,0&amp;vpa=289&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AS.709_1#c00be7f37?vja=1&amp;pid=7963c06fe&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根据上文中的Ojibway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ago和表示转折的but可推知，虽然奥吉布韦和她的儿子几年前搬出了这个地区，但是Fairy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Trail保留了下来。remain意为“遗留；继续存在”。故选C项。</a:t>
            </a:r>
            <a:endParaRPr lang="en-US" altLang="zh-CN" sz="2200" dirty="0"/>
          </a:p>
        </p:txBody>
      </p:sp>
      <p:sp>
        <p:nvSpPr>
          <p:cNvPr id="5" name="QC_6_BD.710_1#8211ffcba.choices?vja=1&amp;pid=7963c06fe&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.officially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B.previously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C.unluckily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.illegally</a:t>
            </a:r>
            <a:endParaRPr lang="en-US" altLang="zh-CN" sz="2000" dirty="0"/>
          </a:p>
        </p:txBody>
      </p:sp>
      <p:sp>
        <p:nvSpPr>
          <p:cNvPr id="6" name="QC_6_AN.711_1#8211ffcba.bracket?vja=1&amp;pid=7963c06fe&amp;color=0,0,0&amp;vpa=290&amp;vtp=1"/>
          <p:cNvSpPr/>
          <p:nvPr/>
        </p:nvSpPr>
        <p:spPr>
          <a:xfrm>
            <a:off x="1294003"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6_AS.712_1#8211ffcba?vja=1&amp;pid=7963c06fe&amp;color=0,0,0&amp;vtp=1"/>
          <p:cNvSpPr/>
          <p:nvPr/>
        </p:nvSpPr>
        <p:spPr>
          <a:xfrm>
            <a:off x="722376" y="2928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根据上文叙述的奥吉布韦先是自己建造小房子，后来得到当地机构的同意，再后来离开了，以及下文“asked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Keepers’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trail”可推知，这两人是被正式邀请成为这条小径的“创造者和守护者”。officially意为“正式地”。故选A项。</a:t>
            </a:r>
            <a:endParaRPr lang="en-US" altLang="zh-CN" sz="2200" dirty="0"/>
          </a:p>
        </p:txBody>
      </p:sp>
      <p:sp>
        <p:nvSpPr>
          <p:cNvPr id="8" name="QC_6_BD.713_1#aed63762c.choices?vja=1&amp;pid=7963c06fe&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.investors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B.consultants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C.instructors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.volunteers</a:t>
            </a:r>
            <a:endParaRPr lang="en-US" altLang="zh-CN" sz="2000" dirty="0"/>
          </a:p>
        </p:txBody>
      </p:sp>
      <p:sp>
        <p:nvSpPr>
          <p:cNvPr id="9" name="QC_6_AN.714_1#aed63762c.bracket?vja=1&amp;pid=7963c06fe&amp;color=0,0,0&amp;vpa=291&amp;vtp=1"/>
          <p:cNvSpPr/>
          <p:nvPr/>
        </p:nvSpPr>
        <p:spPr>
          <a:xfrm>
            <a:off x="1303401" y="411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6_AS.715_1#aed63762c?vja=1&amp;pid=7963c06fe&amp;color=0,0,0&amp;vtp=1"/>
          <p:cNvSpPr/>
          <p:nvPr/>
        </p:nvSpPr>
        <p:spPr>
          <a:xfrm>
            <a:off x="722376" y="4541647"/>
            <a:ext cx="10753344" cy="1151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根据下文中的continue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build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little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wooden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kids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special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needs可推知，继续为有特殊需要的孩子们建造小木屋的工作应该是由这两位女士和志愿者们负责。故选D项。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5.xml><?xml version="1.0" encoding="utf-8"?>
<p:sld xmlns:a="http://schemas.openxmlformats.org/drawingml/2006/main" xmlns:r="http://schemas.openxmlformats.org/officeDocument/2006/relationships" xmlns:p="http://schemas.openxmlformats.org/presentationml/2006/main">
  <p:cSld name="Slide 157&amp;si=157">
    <p:spTree>
      <p:nvGrpSpPr>
        <p:cNvPr id="1" name=""/>
        <p:cNvGrpSpPr/>
        <p:nvPr/>
      </p:nvGrpSpPr>
      <p:grpSpPr>
        <a:xfrm>
          <a:off x="0" y="0"/>
          <a:ext cx="0" cy="0"/>
          <a:chOff x="0" y="0"/>
          <a:chExt cx="0" cy="0"/>
        </a:xfrm>
      </p:grpSpPr>
      <p:sp>
        <p:nvSpPr>
          <p:cNvPr id="2" name="QC_6_BD.716_1#b091c8640.choices?vja=1&amp;pid=7963c06fe&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.remote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B.secure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C.permanent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.firm</a:t>
            </a:r>
            <a:endParaRPr lang="en-US" altLang="zh-CN" sz="2000" dirty="0"/>
          </a:p>
        </p:txBody>
      </p:sp>
      <p:sp>
        <p:nvSpPr>
          <p:cNvPr id="3" name="QC_6_AN.717_1#b091c8640.bracket?vja=1&amp;pid=7963c06fe&amp;color=0,0,0&amp;vpa=292&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718_1#b091c8640?vja=1&amp;pid=7963c06fe&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space和下文中的most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natural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elements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可知，大多数房屋都是由自然元素制成的，最终会回到森林中，因此是安全无害的住所。secure意为“安全的”。故选B项。</a:t>
            </a:r>
            <a:endParaRPr lang="en-US" altLang="zh-CN" sz="2200" dirty="0"/>
          </a:p>
        </p:txBody>
      </p:sp>
      <p:sp>
        <p:nvSpPr>
          <p:cNvPr id="5" name="QC_6_BD.719_1#850291443.choices?vja=1&amp;pid=7963c06fe&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show</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catch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break</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down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endParaRPr lang="en-US" altLang="zh-CN" sz="2000" dirty="0"/>
          </a:p>
        </p:txBody>
      </p:sp>
      <p:sp>
        <p:nvSpPr>
          <p:cNvPr id="6" name="QC_6_AN.720_1#850291443.bracket?vja=1&amp;pid=7963c06fe&amp;color=0,0,0&amp;vpa=293&amp;vtp=1"/>
          <p:cNvSpPr/>
          <p:nvPr/>
        </p:nvSpPr>
        <p:spPr>
          <a:xfrm>
            <a:off x="1303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6_AS.721_1#850291443?vja=1&amp;pid=7963c06fe&amp;color=0,0,0&amp;vtp=1"/>
          <p:cNvSpPr/>
          <p:nvPr/>
        </p:nvSpPr>
        <p:spPr>
          <a:xfrm>
            <a:off x="722376" y="29287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natural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elements可知，大多数房屋都是由自然元素制成的，再结合下文中的back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forest可知，它们应该是可以分解。break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down意为“分解”。故选C项。show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up意为“出现；露面”；catch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on意为“受欢迎；理解”；come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over意为“来访；拜访”。</a:t>
            </a:r>
            <a:endParaRPr lang="en-US" altLang="zh-CN" sz="2200" dirty="0"/>
          </a:p>
        </p:txBody>
      </p:sp>
      <p:sp>
        <p:nvSpPr>
          <p:cNvPr id="8" name="QC_6_BD.722_1#5f9ae71fd.choices?vja=1&amp;pid=7963c06fe&amp;color=0,0,0&amp;vtp=1"/>
          <p:cNvSpPr/>
          <p:nvPr/>
        </p:nvSpPr>
        <p:spPr>
          <a:xfrm>
            <a:off x="722376" y="4497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.rewarded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B.cheated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C.defeated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.confused</a:t>
            </a:r>
            <a:endParaRPr lang="en-US" altLang="zh-CN" sz="2000" dirty="0"/>
          </a:p>
        </p:txBody>
      </p:sp>
      <p:sp>
        <p:nvSpPr>
          <p:cNvPr id="9" name="QC_6_AN.723_1#5f9ae71fd.bracket?vja=1&amp;pid=7963c06fe&amp;color=0,0,0&amp;vpa=294&amp;vtp=1"/>
          <p:cNvSpPr/>
          <p:nvPr/>
        </p:nvSpPr>
        <p:spPr>
          <a:xfrm>
            <a:off x="1303401" y="4497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6_AS.724_1#5f9ae71fd?vja=1&amp;pid=7963c06fe&amp;color=0,0,0&amp;vtp=1"/>
          <p:cNvSpPr/>
          <p:nvPr/>
        </p:nvSpPr>
        <p:spPr>
          <a:xfrm>
            <a:off x="722376" y="4922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children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kingdom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day可推知，看到这个“王国”让孩子们很开心，这些“创造者和守护者”觉得自己的工作得到了回报。be/get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rewarded意为“得到回报；获得奖励”。故选A项。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6.xml><?xml version="1.0" encoding="utf-8"?>
<p:sld xmlns:a="http://schemas.openxmlformats.org/drawingml/2006/main" xmlns:r="http://schemas.openxmlformats.org/officeDocument/2006/relationships" xmlns:p="http://schemas.openxmlformats.org/presentationml/2006/main">
  <p:cSld name="Slide 159&amp;si=15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M_5_BD.725_1#1859d81dd?vja=1&amp;pid=faa8f0655&amp;color=0,0,0&amp;vtp=1&amp;bt=1"/>
              <p:cNvSpPr/>
              <p:nvPr/>
            </p:nvSpPr>
            <p:spPr>
              <a:xfrm>
                <a:off x="722376" y="900000"/>
                <a:ext cx="10753344" cy="4953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[黑龙江哈尔滨九中2024高二月考]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Festival,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village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-15</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0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sheepskin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heavy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molten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iron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（熔铁）</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（碰撞）</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1,600</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0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liquid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frozen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waterfall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（火花</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beautiful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dangerous.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performance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extraordinary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strength.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Dashuhua</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Nuanquan,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highly-developed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town.</a:t>
                </a:r>
                <a:r>
                  <a:rPr lang="en-US" altLang="zh-CN" sz="2000" b="0" i="1" dirty="0">
                    <a:solidFill>
                      <a:srgbClr val="000000"/>
                    </a:solidFill>
                    <a:latin typeface="Times New Roman" pitchFamily="34" charset="0"/>
                    <a:ea typeface="微软雅黑" pitchFamily="34" charset="-122"/>
                    <a:cs typeface="Times New Roman" pitchFamily="34" charset="-120"/>
                  </a:rPr>
                  <a:t>Dashuhua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translates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“striking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agricultural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striking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fruit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blossoming.</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fireworks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always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affordable.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Nuanquan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scrap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iron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Dashuhua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festivals.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firework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displays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a:t>
                </a:r>
                <a:endParaRPr lang="en-US" altLang="zh-CN" sz="2000" dirty="0"/>
              </a:p>
              <a:p>
                <a:pPr algn="just">
                  <a:lnSpc>
                    <a:spcPct val="125000"/>
                  </a:lnSpc>
                </a:pPr>
                <a:endParaRPr lang="en-US" altLang="zh-CN" sz="2000" dirty="0"/>
              </a:p>
            </p:txBody>
          </p:sp>
        </mc:Choice>
        <mc:Fallback xmlns="">
          <p:sp>
            <p:nvSpPr>
              <p:cNvPr id="2" name="QM_5_BD.725_1#1859d81dd?vja=1&amp;pid=faa8f0655&amp;color=0,0,0&amp;vtp=1&amp;bt=1"/>
              <p:cNvSpPr>
                <a:spLocks noRot="1" noChangeAspect="1" noMove="1" noResize="1" noEditPoints="1" noAdjustHandles="1" noChangeArrowheads="1" noChangeShapeType="1" noTextEdit="1"/>
              </p:cNvSpPr>
              <p:nvPr/>
            </p:nvSpPr>
            <p:spPr>
              <a:xfrm>
                <a:off x="722376" y="900000"/>
                <a:ext cx="10753344" cy="4953000"/>
              </a:xfrm>
              <a:prstGeom prst="rect">
                <a:avLst/>
              </a:prstGeom>
              <a:blipFill>
                <a:blip r:embed="rId3"/>
                <a:stretch>
                  <a:fillRect l="-1474" t="-1108" r="-3798" b="-2463"/>
                </a:stretch>
              </a:blipFill>
              <a:ln/>
            </p:spPr>
            <p:txBody>
              <a:bodyPr/>
              <a:lstStyle/>
              <a:p>
                <a:r>
                  <a:rPr lang="zh-CN" altLang="en-US">
                    <a:noFill/>
                  </a:rPr>
                  <a:t> </a:t>
                </a:r>
              </a:p>
            </p:txBody>
          </p:sp>
        </mc:Fallback>
      </mc:AlternateContent>
      <p:sp>
        <p:nvSpPr>
          <p:cNvPr id="3" name="QM_5_AN.726_1#1859d81dd.blank?vja=1&amp;pid=faa8f0655&amp;color=0,0,0&amp;vpa=295&amp;vtp=1"/>
          <p:cNvSpPr/>
          <p:nvPr/>
        </p:nvSpPr>
        <p:spPr>
          <a:xfrm>
            <a:off x="2726563" y="1623900"/>
            <a:ext cx="747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throws</a:t>
            </a:r>
            <a:endParaRPr lang="en-US" altLang="zh-CN" sz="2000" dirty="0"/>
          </a:p>
        </p:txBody>
      </p:sp>
      <p:sp>
        <p:nvSpPr>
          <p:cNvPr id="4" name="QM_5_AN.727_1#1859d81dd.blank?vja=1&amp;pid=faa8f0655&amp;color=0,0,0&amp;vpa=296&amp;vtp=1"/>
          <p:cNvSpPr/>
          <p:nvPr/>
        </p:nvSpPr>
        <p:spPr>
          <a:xfrm>
            <a:off x="5722366" y="2373200"/>
            <a:ext cx="717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falling</a:t>
            </a:r>
            <a:endParaRPr lang="en-US" altLang="zh-CN" sz="2000" dirty="0"/>
          </a:p>
        </p:txBody>
      </p:sp>
      <p:sp>
        <p:nvSpPr>
          <p:cNvPr id="5" name="QM_5_AN.728_1#1859d81dd.blank?vja=1&amp;pid=faa8f0655&amp;color=0,0,0&amp;vpa=297&amp;vtp=1"/>
          <p:cNvSpPr/>
          <p:nvPr/>
        </p:nvSpPr>
        <p:spPr>
          <a:xfrm>
            <a:off x="4298061" y="3147900"/>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which/that</a:t>
            </a:r>
            <a:endParaRPr lang="en-US" altLang="zh-CN" sz="2000" dirty="0"/>
          </a:p>
        </p:txBody>
      </p:sp>
      <p:sp>
        <p:nvSpPr>
          <p:cNvPr id="6" name="QM_5_AN.729_1#1859d81dd.blank?vja=1&amp;pid=faa8f0655&amp;color=0,0,0&amp;vpa=298&amp;vtp=1"/>
          <p:cNvSpPr/>
          <p:nvPr/>
        </p:nvSpPr>
        <p:spPr>
          <a:xfrm>
            <a:off x="9716008" y="3909900"/>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7" name="QM_5_AN.730_1#1859d81dd.blank?vja=1&amp;pid=faa8f0655&amp;color=0,0,0&amp;vpa=299&amp;vtp=1"/>
          <p:cNvSpPr/>
          <p:nvPr/>
        </p:nvSpPr>
        <p:spPr>
          <a:xfrm>
            <a:off x="6516878" y="4659200"/>
            <a:ext cx="747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widely</a:t>
            </a:r>
            <a:endParaRPr lang="en-US" altLang="zh-CN" sz="2000" dirty="0"/>
          </a:p>
        </p:txBody>
      </p:sp>
      <p:sp>
        <p:nvSpPr>
          <p:cNvPr id="8" name="QM_5_AN.731_1#1859d81dd.blank?vja=1&amp;pid=faa8f0655&amp;color=0,0,0&amp;vpa=300&amp;vtp=1"/>
          <p:cNvSpPr/>
          <p:nvPr/>
        </p:nvSpPr>
        <p:spPr>
          <a:xfrm>
            <a:off x="8812657" y="5052900"/>
            <a:ext cx="12954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celebrate</a:t>
            </a:r>
            <a:endParaRPr lang="en-US" altLang="zh-CN" sz="2000" dirty="0"/>
          </a:p>
        </p:txBody>
      </p:sp>
      <p:sp>
        <p:nvSpPr>
          <p:cNvPr id="9" name="QM_5_AN.732_1#1859d81dd.blank?vja=1&amp;pid=faa8f0655&amp;color=0,0,0&amp;vpa=301&amp;vtp=1"/>
          <p:cNvSpPr/>
          <p:nvPr/>
        </p:nvSpPr>
        <p:spPr>
          <a:xfrm>
            <a:off x="6705664" y="5433900"/>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25_1#1859d81dd?vja=1&amp;pid=faa8f0655&amp;color=0,0,0&amp;vtp=1&amp;bt=1">
            <a:extLst>
              <a:ext uri="{FF2B5EF4-FFF2-40B4-BE49-F238E27FC236}">
                <a16:creationId xmlns:a16="http://schemas.microsoft.com/office/drawing/2014/main" id="{B04EC22E-72BD-AE86-6C80-463BEFCCD29F}"/>
              </a:ext>
            </a:extLst>
          </p:cNvPr>
          <p:cNvSpPr/>
          <p:nvPr/>
        </p:nvSpPr>
        <p:spPr>
          <a:xfrm>
            <a:off x="722376" y="900000"/>
            <a:ext cx="10753344" cy="1871853"/>
          </a:xfrm>
          <a:prstGeom prst="rect">
            <a:avLst/>
          </a:prstGeom>
          <a:noFill/>
          <a:ln/>
        </p:spPr>
        <p:txBody>
          <a:bodyPr wrap="square" lIns="0" tIns="0" rIns="0" bIns="0" rtlCol="0" anchor="t"/>
          <a:lstStyle/>
          <a:p>
            <a:pPr algn="just">
              <a:lnSpc>
                <a:spcPct val="125000"/>
              </a:lnSpc>
            </a:pPr>
            <a:endParaRPr lang="en-US" altLang="zh-CN" sz="2000" b="0" i="0">
              <a:solidFill>
                <a:srgbClr val="000000"/>
              </a:solidFill>
              <a:latin typeface="SimSun" pitchFamily="34" charset="0"/>
              <a:ea typeface="SimSun" pitchFamily="34" charset="-122"/>
              <a:cs typeface="SimSun" pitchFamily="34" charset="-120"/>
            </a:endParaRPr>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Dashuhua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fireworks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firework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attracts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freezing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weather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intangible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heritage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endParaRPr lang="en-US" altLang="zh-CN" sz="2000" dirty="0"/>
          </a:p>
        </p:txBody>
      </p:sp>
      <p:sp>
        <p:nvSpPr>
          <p:cNvPr id="3" name="QM_5_EX.736_1#1859d81dd?vja=1&amp;pid=faa8f0655&amp;color=0,0,0&amp;vtp=1">
            <a:extLst>
              <a:ext uri="{FF2B5EF4-FFF2-40B4-BE49-F238E27FC236}">
                <a16:creationId xmlns:a16="http://schemas.microsoft.com/office/drawing/2014/main" id="{3A52BD97-6C65-257C-6B49-6EEE2B6C8D5A}"/>
              </a:ext>
            </a:extLst>
          </p:cNvPr>
          <p:cNvSpPr/>
          <p:nvPr/>
        </p:nvSpPr>
        <p:spPr>
          <a:xfrm>
            <a:off x="722376" y="2814447"/>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本文是一篇说明文。文章介绍了“打树花”表演，这是一项需要非凡勇气、技巧和力量的表演。自2021年起，它被列为中国非物质文化遗产。</a:t>
            </a:r>
            <a:endParaRPr lang="en-US" altLang="zh-CN" sz="2000" dirty="0"/>
          </a:p>
        </p:txBody>
      </p:sp>
      <p:sp>
        <p:nvSpPr>
          <p:cNvPr id="4" name="QM_5_AN.733_1#1859d81dd.blank?vja=1&amp;pid=faa8f0655&amp;color=0,0,0&amp;vpa=302&amp;vtp=1">
            <a:extLst>
              <a:ext uri="{FF2B5EF4-FFF2-40B4-BE49-F238E27FC236}">
                <a16:creationId xmlns:a16="http://schemas.microsoft.com/office/drawing/2014/main" id="{5C12AC15-C742-2835-F0B2-D5E39B183099}"/>
              </a:ext>
            </a:extLst>
          </p:cNvPr>
          <p:cNvSpPr/>
          <p:nvPr/>
        </p:nvSpPr>
        <p:spPr>
          <a:xfrm>
            <a:off x="8385937" y="1242900"/>
            <a:ext cx="522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bans</a:t>
            </a:r>
            <a:endParaRPr lang="en-US" altLang="zh-CN" sz="2000" dirty="0"/>
          </a:p>
        </p:txBody>
      </p:sp>
      <p:sp>
        <p:nvSpPr>
          <p:cNvPr id="5" name="QM_5_AN.734_1#1859d81dd.blank?vja=1&amp;pid=faa8f0655&amp;color=0,0,0&amp;vpa=303&amp;vtp=1">
            <a:extLst>
              <a:ext uri="{FF2B5EF4-FFF2-40B4-BE49-F238E27FC236}">
                <a16:creationId xmlns:a16="http://schemas.microsoft.com/office/drawing/2014/main" id="{5DCA2C74-C56F-9844-0508-E2E65585D562}"/>
              </a:ext>
            </a:extLst>
          </p:cNvPr>
          <p:cNvSpPr/>
          <p:nvPr/>
        </p:nvSpPr>
        <p:spPr>
          <a:xfrm>
            <a:off x="7129526" y="2004900"/>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and</a:t>
            </a:r>
            <a:endParaRPr lang="en-US" altLang="zh-CN" sz="2000" dirty="0"/>
          </a:p>
        </p:txBody>
      </p:sp>
      <p:sp>
        <p:nvSpPr>
          <p:cNvPr id="6" name="QM_5_AN.735_1#1859d81dd.blank?vja=1&amp;pid=faa8f0655&amp;color=0,0,0&amp;vpa=304&amp;vtp=1">
            <a:extLst>
              <a:ext uri="{FF2B5EF4-FFF2-40B4-BE49-F238E27FC236}">
                <a16:creationId xmlns:a16="http://schemas.microsoft.com/office/drawing/2014/main" id="{3DD2990D-C30F-63EC-3C02-F478DC7F2BFD}"/>
              </a:ext>
            </a:extLst>
          </p:cNvPr>
          <p:cNvSpPr/>
          <p:nvPr/>
        </p:nvSpPr>
        <p:spPr>
          <a:xfrm>
            <a:off x="2730564" y="2385900"/>
            <a:ext cx="16764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listed</a:t>
            </a:r>
            <a:endParaRPr lang="en-US" altLang="zh-CN" sz="2000" dirty="0"/>
          </a:p>
        </p:txBody>
      </p:sp>
    </p:spTree>
    <p:extLst>
      <p:ext uri="{BB962C8B-B14F-4D97-AF65-F5344CB8AC3E}">
        <p14:creationId xmlns:p14="http://schemas.microsoft.com/office/powerpoint/2010/main" val="390463211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animEffect transition="in" filter="fade">
                                      <p:cBhvr>
                                        <p:cTn id="31" dur="500"/>
                                        <p:tgtEl>
                                          <p:spTgt spid="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158.xml><?xml version="1.0" encoding="utf-8"?>
<p:sld xmlns:a="http://schemas.openxmlformats.org/drawingml/2006/main" xmlns:r="http://schemas.openxmlformats.org/officeDocument/2006/relationships" xmlns:p="http://schemas.openxmlformats.org/presentationml/2006/main">
  <p:cSld name="Slide 160&amp;si=160">
    <p:spTree>
      <p:nvGrpSpPr>
        <p:cNvPr id="1" name=""/>
        <p:cNvGrpSpPr/>
        <p:nvPr/>
      </p:nvGrpSpPr>
      <p:grpSpPr>
        <a:xfrm>
          <a:off x="0" y="0"/>
          <a:ext cx="0" cy="0"/>
          <a:chOff x="0" y="0"/>
          <a:chExt cx="0" cy="0"/>
        </a:xfrm>
      </p:grpSpPr>
      <p:sp>
        <p:nvSpPr>
          <p:cNvPr id="2" name="QB_6_BD.737_1#2cfc245fd?vja=1&amp;pid=1859d81d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6_AN.738_1#2cfc245fd.blank?vja=1&amp;pid=1859d81dd&amp;color=0,0,0&amp;vpa=305&amp;vtp=1"/>
          <p:cNvSpPr/>
          <p:nvPr/>
        </p:nvSpPr>
        <p:spPr>
          <a:xfrm>
            <a:off x="1024001" y="858013"/>
            <a:ext cx="747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throws</a:t>
            </a:r>
            <a:endParaRPr lang="en-US" altLang="zh-CN" sz="2000" dirty="0"/>
          </a:p>
        </p:txBody>
      </p:sp>
      <p:sp>
        <p:nvSpPr>
          <p:cNvPr id="4" name="QB_6_AS.739_1#2cfc245fd?vja=1&amp;pid=1859d81dd&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句意为：气温约为零下15摄氏度，一个头戴草帽、身穿羊皮大衣的男子将一勺又一勺的沉重铁水泼向一堵巨大的冰墙。根据空前的It’s和后文中的creates可知，此处应该使用一般现在时，主语a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man为第三人称单数，故填throws。</a:t>
            </a:r>
            <a:endParaRPr lang="en-US" altLang="zh-CN" sz="2200" dirty="0"/>
          </a:p>
        </p:txBody>
      </p:sp>
      <p:sp>
        <p:nvSpPr>
          <p:cNvPr id="5" name="QB_6_BD.740_1#14f8d84dc?vja=1&amp;pid=1859d81dd&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6_AN.741_1#14f8d84dc.blank?vja=1&amp;pid=1859d81dd&amp;color=0,0,0&amp;vpa=306&amp;vtp=1"/>
          <p:cNvSpPr/>
          <p:nvPr/>
        </p:nvSpPr>
        <p:spPr>
          <a:xfrm>
            <a:off x="1036701" y="2440559"/>
            <a:ext cx="717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falling</a:t>
            </a:r>
            <a:endParaRPr lang="en-US" altLang="zh-CN" sz="2000" dirty="0"/>
          </a:p>
        </p:txBody>
      </p:sp>
      <mc:AlternateContent xmlns:mc="http://schemas.openxmlformats.org/markup-compatibility/2006" xmlns:a14="http://schemas.microsoft.com/office/drawing/2010/main">
        <mc:Choice Requires="a14">
          <p:sp>
            <p:nvSpPr>
              <p:cNvPr id="7" name="QB_6_AS.742_1#14f8d84dc?vja=1&amp;pid=1859d81dd&amp;color=0,0,0&amp;vtp=1"/>
              <p:cNvSpPr/>
              <p:nvPr/>
            </p:nvSpPr>
            <p:spPr>
              <a:xfrm>
                <a:off x="722376" y="2844800"/>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句意为：1,600</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000" b="0" i="0">
                        <a:solidFill>
                          <a:srgbClr val="385723"/>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385723"/>
                    </a:solidFill>
                    <a:latin typeface="Times New Roman" pitchFamily="34" charset="0"/>
                    <a:ea typeface="微软雅黑" pitchFamily="34" charset="-122"/>
                    <a:cs typeface="Times New Roman" pitchFamily="34" charset="-120"/>
                  </a:rPr>
                  <a:t>的液态金属和冻结的砖块之间的碰撞产生了火花“瀑布”，“瀑布”落在他身上，美丽而又危险。此处作后置定语，修饰a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waterfall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sparks，应用非谓语动词，a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waterfall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sparks和fall之间是逻辑上的主动关系，用现在分词。故填falling。</a:t>
                </a:r>
                <a:endParaRPr lang="en-US" altLang="zh-CN" sz="2200" dirty="0"/>
              </a:p>
            </p:txBody>
          </p:sp>
        </mc:Choice>
        <mc:Fallback xmlns="">
          <p:sp>
            <p:nvSpPr>
              <p:cNvPr id="7" name="QB_6_AS.742_1#14f8d84dc?vja=1&amp;pid=1859d81dd&amp;color=0,0,0&amp;vtp=1"/>
              <p:cNvSpPr>
                <a:spLocks noRot="1" noChangeAspect="1" noMove="1" noResize="1" noEditPoints="1" noAdjustHandles="1" noChangeArrowheads="1" noChangeShapeType="1" noTextEdit="1"/>
              </p:cNvSpPr>
              <p:nvPr/>
            </p:nvSpPr>
            <p:spPr>
              <a:xfrm>
                <a:off x="722376" y="2844800"/>
                <a:ext cx="10753344" cy="1147953"/>
              </a:xfrm>
              <a:prstGeom prst="rect">
                <a:avLst/>
              </a:prstGeom>
              <a:blipFill>
                <a:blip r:embed="rId3"/>
                <a:stretch>
                  <a:fillRect l="-1587" t="-3723" r="-1417" b="-13298"/>
                </a:stretch>
              </a:blipFill>
              <a:ln/>
            </p:spPr>
            <p:txBody>
              <a:bodyPr/>
              <a:lstStyle/>
              <a:p>
                <a:r>
                  <a:rPr lang="zh-CN" altLang="en-US">
                    <a:noFill/>
                  </a:rPr>
                  <a:t> </a:t>
                </a:r>
              </a:p>
            </p:txBody>
          </p:sp>
        </mc:Fallback>
      </mc:AlternateContent>
      <p:sp>
        <p:nvSpPr>
          <p:cNvPr id="8" name="QB_6_BD.743_1#1ea5ae51a?vja=1&amp;pid=1859d81dd&amp;color=0,0,0&amp;vtp=1"/>
          <p:cNvSpPr/>
          <p:nvPr/>
        </p:nvSpPr>
        <p:spPr>
          <a:xfrm>
            <a:off x="722376" y="4028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9" name="QB_6_AN.744_1#1ea5ae51a.blank?vja=1&amp;pid=1859d81dd&amp;color=0,0,0&amp;vpa=307&amp;vtp=1"/>
          <p:cNvSpPr/>
          <p:nvPr/>
        </p:nvSpPr>
        <p:spPr>
          <a:xfrm>
            <a:off x="1024001" y="3989959"/>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which/that</a:t>
            </a:r>
            <a:endParaRPr lang="en-US" altLang="zh-CN" sz="2000" dirty="0"/>
          </a:p>
        </p:txBody>
      </p:sp>
      <p:sp>
        <p:nvSpPr>
          <p:cNvPr id="10" name="QB_6_AS.745_1#1ea5ae51a?vja=1&amp;pid=1859d81dd&amp;color=0,0,0&amp;vtp=1"/>
          <p:cNvSpPr/>
          <p:nvPr/>
        </p:nvSpPr>
        <p:spPr>
          <a:xfrm>
            <a:off x="722376" y="4452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句意为：这是一项需要非凡勇气、技巧和力量的表演。设空处引导限制性定语从句，先行词为performance,指物，关系词在定语从句中作主语，应用关系代词which或that引导该从句。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9.xml><?xml version="1.0" encoding="utf-8"?>
<p:sld xmlns:a="http://schemas.openxmlformats.org/drawingml/2006/main" xmlns:r="http://schemas.openxmlformats.org/officeDocument/2006/relationships" xmlns:p="http://schemas.openxmlformats.org/presentationml/2006/main">
  <p:cSld name="Slide 161&amp;si=161">
    <p:spTree>
      <p:nvGrpSpPr>
        <p:cNvPr id="1" name=""/>
        <p:cNvGrpSpPr/>
        <p:nvPr/>
      </p:nvGrpSpPr>
      <p:grpSpPr>
        <a:xfrm>
          <a:off x="0" y="0"/>
          <a:ext cx="0" cy="0"/>
          <a:chOff x="0" y="0"/>
          <a:chExt cx="0" cy="0"/>
        </a:xfrm>
      </p:grpSpPr>
      <p:sp>
        <p:nvSpPr>
          <p:cNvPr id="2" name="QB_6_BD.746_1#375bd6d16?vja=1&amp;pid=1859d81d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3" name="QB_6_AN.747_1#375bd6d16.blank?vja=1&amp;pid=1859d81dd&amp;color=0,0,0&amp;vpa=308&amp;vtp=1"/>
          <p:cNvSpPr/>
          <p:nvPr/>
        </p:nvSpPr>
        <p:spPr>
          <a:xfrm>
            <a:off x="1062101" y="858013"/>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4" name="QB_6_AS.748_1#375bd6d16?vja=1&amp;pid=1859d81dd&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句意为：打树花的字面意思是“击打树上的花”，这是一种通过击打果树以促进开花的农业做法。此处表示“一种农业做法”，应用不定冠词修饰，且agricultural的发音以元音音素开头。故填an。</a:t>
            </a:r>
            <a:endParaRPr lang="en-US" altLang="zh-CN" sz="2200" dirty="0"/>
          </a:p>
        </p:txBody>
      </p:sp>
      <p:sp>
        <p:nvSpPr>
          <p:cNvPr id="5" name="QB_6_BD.749_1#6eefb75a7?vja=1&amp;pid=1859d81dd&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6_AN.750_1#6eefb75a7.blank?vja=1&amp;pid=1859d81dd&amp;color=0,0,0&amp;vpa=309&amp;vtp=1"/>
          <p:cNvSpPr/>
          <p:nvPr/>
        </p:nvSpPr>
        <p:spPr>
          <a:xfrm>
            <a:off x="1024001" y="2453259"/>
            <a:ext cx="747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widely</a:t>
            </a:r>
            <a:endParaRPr lang="en-US" altLang="zh-CN" sz="2000" dirty="0"/>
          </a:p>
        </p:txBody>
      </p:sp>
      <p:sp>
        <p:nvSpPr>
          <p:cNvPr id="7" name="QB_6_AS.751_1#6eefb75a7?vja=1&amp;pid=1859d81dd&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句意为：在古代，烟花并不总是普遍负担得起的。此处要用副词来修饰形容词affordable。故填widely。</a:t>
            </a:r>
            <a:endParaRPr lang="en-US" altLang="zh-CN" sz="2200" dirty="0"/>
          </a:p>
        </p:txBody>
      </p:sp>
      <p:sp>
        <p:nvSpPr>
          <p:cNvPr id="8" name="QB_6_BD.752_1#7d63477f1?vja=1&amp;pid=1859d81dd&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9" name="QB_6_AN.753_1#7d63477f1.blank?vja=1&amp;pid=1859d81dd&amp;color=0,0,0&amp;vpa=310&amp;vtp=1"/>
          <p:cNvSpPr/>
          <p:nvPr/>
        </p:nvSpPr>
        <p:spPr>
          <a:xfrm>
            <a:off x="1011301" y="3697859"/>
            <a:ext cx="12954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celebrate</a:t>
            </a:r>
            <a:endParaRPr lang="en-US" altLang="zh-CN" sz="2000" dirty="0"/>
          </a:p>
        </p:txBody>
      </p:sp>
      <p:sp>
        <p:nvSpPr>
          <p:cNvPr id="10" name="QB_6_AS.754_1#7d63477f1?vja=1&amp;pid=1859d81dd&amp;color=0,0,0&amp;vtp=1"/>
          <p:cNvSpPr/>
          <p:nvPr/>
        </p:nvSpPr>
        <p:spPr>
          <a:xfrm>
            <a:off x="722376" y="4160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句意为：因此，暖泉镇的人利用废铁，发展了打树花作为庆祝节日的一种方式。a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sth为固定短语，意为“做某事的方法”，此处为不定式作后置定语。故填to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celebrate。</a:t>
            </a:r>
            <a:endParaRPr lang="en-US" altLang="zh-CN" sz="2200" dirty="0"/>
          </a:p>
        </p:txBody>
      </p:sp>
      <p:sp>
        <p:nvSpPr>
          <p:cNvPr id="11" name="QB_6_BD.755_1#f9edeadc8?vja=1&amp;pid=1859d81dd&amp;color=0,0,0&amp;vtp=1"/>
          <p:cNvSpPr/>
          <p:nvPr/>
        </p:nvSpPr>
        <p:spPr>
          <a:xfrm>
            <a:off x="722376" y="49551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12" name="QB_6_AN.756_1#f9edeadc8.blank?vja=1&amp;pid=1859d81dd&amp;color=0,0,0&amp;vpa=311&amp;vtp=1"/>
          <p:cNvSpPr/>
          <p:nvPr/>
        </p:nvSpPr>
        <p:spPr>
          <a:xfrm>
            <a:off x="1024001" y="4917059"/>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3" name="QB_6_AS.757_1#f9edeadc8?vja=1&amp;pid=1859d81dd&amp;color=0,0,0&amp;vtp=1"/>
          <p:cNvSpPr/>
          <p:nvPr/>
        </p:nvSpPr>
        <p:spPr>
          <a:xfrm>
            <a:off x="722376" y="5379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句意为：因此，他们把烟花表演提升到了一个全新的水平。bring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to为固定搭配，意为“使某物处于（某种状况）”。故填to。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84_1#56e33a810?vja=1&amp;pid=7818eca85&amp;color=0,0,0&amp;vtp=1&amp;bt=1">
            <a:extLst>
              <a:ext uri="{FF2B5EF4-FFF2-40B4-BE49-F238E27FC236}">
                <a16:creationId xmlns:a16="http://schemas.microsoft.com/office/drawing/2014/main" id="{DE829808-BA4B-14DD-FF56-2321DEFE3E77}"/>
              </a:ext>
            </a:extLst>
          </p:cNvPr>
          <p:cNvSpPr/>
          <p:nvPr/>
        </p:nvSpPr>
        <p:spPr>
          <a:xfrm>
            <a:off x="722376" y="900000"/>
            <a:ext cx="10753344" cy="1490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Later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phrase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still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adopted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deserves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“Columbia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2001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reason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confirmed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average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a:t>
            </a:r>
            <a:endParaRPr lang="en-US" altLang="zh-CN" sz="2000" dirty="0"/>
          </a:p>
        </p:txBody>
      </p:sp>
      <p:sp>
        <p:nvSpPr>
          <p:cNvPr id="3" name="QM_6_AN.92_1#56e33a810.blank?vja=1&amp;pid=7818eca85&amp;color=0,0,0&amp;vpa=45&amp;vtp=1">
            <a:extLst>
              <a:ext uri="{FF2B5EF4-FFF2-40B4-BE49-F238E27FC236}">
                <a16:creationId xmlns:a16="http://schemas.microsoft.com/office/drawing/2014/main" id="{65975032-44F2-C22B-230A-5681FDF3D557}"/>
              </a:ext>
            </a:extLst>
          </p:cNvPr>
          <p:cNvSpPr/>
          <p:nvPr/>
        </p:nvSpPr>
        <p:spPr>
          <a:xfrm>
            <a:off x="6702489" y="849200"/>
            <a:ext cx="747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widely</a:t>
            </a:r>
            <a:endParaRPr lang="en-US" altLang="zh-CN" sz="2000" dirty="0"/>
          </a:p>
        </p:txBody>
      </p:sp>
      <p:sp>
        <p:nvSpPr>
          <p:cNvPr id="4" name="QM_6_AN.93_1#56e33a810.blank?vja=1&amp;pid=7818eca85&amp;color=0,0,0&amp;vpa=46&amp;vtp=1">
            <a:extLst>
              <a:ext uri="{FF2B5EF4-FFF2-40B4-BE49-F238E27FC236}">
                <a16:creationId xmlns:a16="http://schemas.microsoft.com/office/drawing/2014/main" id="{D07D24AF-FE9E-D012-38CF-789AE32EB0F9}"/>
              </a:ext>
            </a:extLst>
          </p:cNvPr>
          <p:cNvSpPr/>
          <p:nvPr/>
        </p:nvSpPr>
        <p:spPr>
          <a:xfrm>
            <a:off x="960501" y="1611200"/>
            <a:ext cx="30416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mentioning/to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mentioned</a:t>
            </a:r>
            <a:endParaRPr lang="en-US" altLang="zh-CN" sz="2000" dirty="0"/>
          </a:p>
        </p:txBody>
      </p:sp>
      <p:sp>
        <p:nvSpPr>
          <p:cNvPr id="5" name="QM_6_AN.94_1#56e33a810.blank?vja=1&amp;pid=7818eca85&amp;color=0,0,0&amp;vpa=47&amp;vtp=1">
            <a:extLst>
              <a:ext uri="{FF2B5EF4-FFF2-40B4-BE49-F238E27FC236}">
                <a16:creationId xmlns:a16="http://schemas.microsoft.com/office/drawing/2014/main" id="{0EA04036-8D15-E686-1869-BCA8F2F3D26F}"/>
              </a:ext>
            </a:extLst>
          </p:cNvPr>
          <p:cNvSpPr/>
          <p:nvPr/>
        </p:nvSpPr>
        <p:spPr>
          <a:xfrm>
            <a:off x="2338451" y="2004900"/>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Tree>
    <p:extLst>
      <p:ext uri="{BB962C8B-B14F-4D97-AF65-F5344CB8AC3E}">
        <p14:creationId xmlns:p14="http://schemas.microsoft.com/office/powerpoint/2010/main" val="12992079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60.xml><?xml version="1.0" encoding="utf-8"?>
<p:sld xmlns:a="http://schemas.openxmlformats.org/drawingml/2006/main" xmlns:r="http://schemas.openxmlformats.org/officeDocument/2006/relationships" xmlns:p="http://schemas.openxmlformats.org/presentationml/2006/main">
  <p:cSld name="Slide 162&amp;si=162">
    <p:spTree>
      <p:nvGrpSpPr>
        <p:cNvPr id="1" name=""/>
        <p:cNvGrpSpPr/>
        <p:nvPr/>
      </p:nvGrpSpPr>
      <p:grpSpPr>
        <a:xfrm>
          <a:off x="0" y="0"/>
          <a:ext cx="0" cy="0"/>
          <a:chOff x="0" y="0"/>
          <a:chExt cx="0" cy="0"/>
        </a:xfrm>
      </p:grpSpPr>
      <p:sp>
        <p:nvSpPr>
          <p:cNvPr id="2" name="QB_6_BD.758_1#3cd085247?vja=1&amp;pid=1859d81d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6_AN.759_1#3cd085247.blank?vja=1&amp;pid=1859d81dd&amp;color=0,0,0&amp;vpa=312&amp;vtp=1"/>
          <p:cNvSpPr/>
          <p:nvPr/>
        </p:nvSpPr>
        <p:spPr>
          <a:xfrm>
            <a:off x="1011301" y="858013"/>
            <a:ext cx="522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bans</a:t>
            </a:r>
            <a:endParaRPr lang="en-US" altLang="zh-CN" sz="2000" dirty="0"/>
          </a:p>
        </p:txBody>
      </p:sp>
      <p:sp>
        <p:nvSpPr>
          <p:cNvPr id="4" name="QB_6_AS.760_1#3cd085247?vja=1&amp;pid=1859d81dd&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句意为：如今，由于中国部分地区禁止燃放烟花以减少空气污染，打树花比以往任何时候都更受欢迎。设空处作短语介词due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to的宾语，且空后为介词on，ban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on为固定搭配，意为“关于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的禁令”，结合空后的in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China可知，此处应用名词复数形式。故填bans。</a:t>
            </a:r>
            <a:endParaRPr lang="en-US" altLang="zh-CN" sz="2200" dirty="0"/>
          </a:p>
        </p:txBody>
      </p:sp>
      <p:sp>
        <p:nvSpPr>
          <p:cNvPr id="5" name="QB_6_BD.761_1#90037f8e2?vja=1&amp;pid=1859d81dd&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6" name="QB_6_AN.762_1#90037f8e2.blank?vja=1&amp;pid=1859d81dd&amp;color=0,0,0&amp;vpa=313&amp;vtp=1"/>
          <p:cNvSpPr/>
          <p:nvPr/>
        </p:nvSpPr>
        <p:spPr>
          <a:xfrm>
            <a:off x="1062101" y="2453259"/>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and</a:t>
            </a:r>
            <a:endParaRPr lang="en-US" altLang="zh-CN" sz="2000" dirty="0"/>
          </a:p>
        </p:txBody>
      </p:sp>
      <p:sp>
        <p:nvSpPr>
          <p:cNvPr id="7" name="QB_6_AS.763_1#90037f8e2?vja=1&amp;pid=1859d81dd&amp;color=0,0,0&amp;vtp=1"/>
          <p:cNvSpPr/>
          <p:nvPr/>
        </p:nvSpPr>
        <p:spPr>
          <a:xfrm>
            <a:off x="722376" y="29160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句意为：每年，尽管天气非常寒冷，这个独特的烟花表演仍吸引了许多人，并引起了人们对其保护的关注。空前的attracts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people与空后的draws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attention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protection为并列关系。故填and。</a:t>
            </a:r>
            <a:endParaRPr lang="en-US" altLang="zh-CN" sz="2200" dirty="0"/>
          </a:p>
        </p:txBody>
      </p:sp>
      <p:sp>
        <p:nvSpPr>
          <p:cNvPr id="8" name="QB_6_BD.764_1#1ac408a4b?vja=1&amp;pid=1859d81dd&amp;color=0,0,0&amp;vtp=1"/>
          <p:cNvSpPr/>
          <p:nvPr/>
        </p:nvSpPr>
        <p:spPr>
          <a:xfrm>
            <a:off x="722376" y="4104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______________</a:t>
            </a:r>
            <a:endParaRPr lang="en-US" altLang="zh-CN" sz="2000" dirty="0"/>
          </a:p>
        </p:txBody>
      </p:sp>
      <p:sp>
        <p:nvSpPr>
          <p:cNvPr id="9" name="QB_6_AN.765_1#1ac408a4b.blank?vja=1&amp;pid=1859d81dd&amp;color=0,0,0&amp;vpa=314&amp;vtp=1"/>
          <p:cNvSpPr/>
          <p:nvPr/>
        </p:nvSpPr>
        <p:spPr>
          <a:xfrm>
            <a:off x="1138301" y="4066159"/>
            <a:ext cx="16764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listed</a:t>
            </a:r>
            <a:endParaRPr lang="en-US" altLang="zh-CN" sz="2000" dirty="0"/>
          </a:p>
        </p:txBody>
      </p:sp>
      <p:sp>
        <p:nvSpPr>
          <p:cNvPr id="10" name="QB_6_AS.766_1#1ac408a4b?vja=1&amp;pid=1859d81dd&amp;color=0,0,0&amp;vtp=1"/>
          <p:cNvSpPr/>
          <p:nvPr/>
        </p:nvSpPr>
        <p:spPr>
          <a:xfrm>
            <a:off x="722376" y="45289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句意为：自2021年起，它被列为中国非物质文化遗产。设空处在句中作谓语，根据时间状语Since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2021可知，此处应用现在完成时；句子主语it指代</a:t>
            </a:r>
            <a:r>
              <a:rPr lang="en-US" altLang="zh-CN" sz="2000" b="0" i="1" dirty="0">
                <a:solidFill>
                  <a:srgbClr val="385723"/>
                </a:solidFill>
                <a:latin typeface="Times New Roman" pitchFamily="34" charset="0"/>
                <a:ea typeface="微软雅黑" pitchFamily="34" charset="-122"/>
                <a:cs typeface="Times New Roman" pitchFamily="34" charset="-120"/>
              </a:rPr>
              <a:t>Dashuhua</a:t>
            </a:r>
            <a:r>
              <a:rPr lang="en-US" altLang="zh-CN" sz="2000" b="0" i="0" dirty="0">
                <a:solidFill>
                  <a:srgbClr val="385723"/>
                </a:solidFill>
                <a:latin typeface="Times New Roman" pitchFamily="34" charset="0"/>
                <a:ea typeface="微软雅黑" pitchFamily="34" charset="-122"/>
                <a:cs typeface="Times New Roman" pitchFamily="34" charset="-120"/>
              </a:rPr>
              <a:t>，和动词list之间是被动关系，故用现在完成时的被动语态，主语为it，助动词用has。故填has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listed。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61.xml><?xml version="1.0" encoding="utf-8"?>
<p:sld xmlns:a="http://schemas.openxmlformats.org/drawingml/2006/main" xmlns:r="http://schemas.openxmlformats.org/officeDocument/2006/relationships" xmlns:p="http://schemas.openxmlformats.org/presentationml/2006/main">
  <p:cSld name="Slide 164&amp;si=164">
    <p:spTree>
      <p:nvGrpSpPr>
        <p:cNvPr id="1" name=""/>
        <p:cNvGrpSpPr/>
        <p:nvPr/>
      </p:nvGrpSpPr>
      <p:grpSpPr>
        <a:xfrm>
          <a:off x="0" y="0"/>
          <a:ext cx="0" cy="0"/>
          <a:chOff x="0" y="0"/>
          <a:chExt cx="0" cy="0"/>
        </a:xfrm>
      </p:grpSpPr>
      <p:sp>
        <p:nvSpPr>
          <p:cNvPr id="2" name="QO_5_BD.767_1#a282cc8d3?vja=1&amp;pid=4c87fe9f2&amp;color=0,0,0&amp;vtp=1&amp;bt=1"/>
          <p:cNvSpPr/>
          <p:nvPr/>
        </p:nvSpPr>
        <p:spPr>
          <a:xfrm>
            <a:off x="722376" y="900000"/>
            <a:ext cx="10753344" cy="1113409"/>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[山西省实验中学2025高二月考]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假定你是李华，上周六你校学生会举办了“走进社区，服务大家（Step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Everyone）”的公益活动。请你为校英文报写一篇报道，内容包括：</a:t>
            </a:r>
            <a:endParaRPr lang="en-US" altLang="zh-CN" sz="2000" dirty="0"/>
          </a:p>
        </p:txBody>
      </p:sp>
      <p:sp>
        <p:nvSpPr>
          <p:cNvPr id="3" name="QO_5_BD.767_2#a282cc8d3?sp=1&amp;vja=1&amp;pid=4c87fe9f2&amp;color=0,0,0&amp;vtp=1"/>
          <p:cNvSpPr/>
          <p:nvPr/>
        </p:nvSpPr>
        <p:spPr>
          <a:xfrm>
            <a:off x="722376" y="204668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1.活动过程；</a:t>
            </a:r>
            <a:endParaRPr lang="en-US" altLang="zh-CN" sz="2000" dirty="0"/>
          </a:p>
        </p:txBody>
      </p:sp>
      <p:sp>
        <p:nvSpPr>
          <p:cNvPr id="4" name="QO_5_BD.767_3#a282cc8d3?sp=1&amp;vja=1&amp;pid=4c87fe9f2&amp;color=0,0,0&amp;vtp=1"/>
          <p:cNvSpPr/>
          <p:nvPr/>
        </p:nvSpPr>
        <p:spPr>
          <a:xfrm>
            <a:off x="722376" y="2433271"/>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2.你的收获和感悟。</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注意：1.写作词数应为80个左右；</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2.可适当增加细节，以使行文连贯。</a:t>
            </a:r>
            <a:endParaRPr lang="en-US" altLang="zh-CN" sz="2000" dirty="0"/>
          </a:p>
        </p:txBody>
      </p:sp>
      <p:sp>
        <p:nvSpPr>
          <p:cNvPr id="5" name="QO_5_BD.767_4#a282cc8d3?sp=1&amp;vja=1&amp;pid=4c87fe9f2&amp;color=0,0,0&amp;vtp=1"/>
          <p:cNvSpPr/>
          <p:nvPr/>
        </p:nvSpPr>
        <p:spPr>
          <a:xfrm>
            <a:off x="722376" y="3583383"/>
            <a:ext cx="10753344" cy="347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Students’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Voluntary</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Work</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in</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Community</a:t>
            </a:r>
            <a:endParaRPr lang="en-US" altLang="zh-CN" sz="2000" dirty="0"/>
          </a:p>
        </p:txBody>
      </p:sp>
      <p:sp>
        <p:nvSpPr>
          <p:cNvPr id="6" name="QO_5_BD.767_5#a282cc8d3?sp=1&amp;vja=1&amp;pid=4c87fe9f2&amp;color=0,0,0&amp;vtp=1"/>
          <p:cNvSpPr/>
          <p:nvPr/>
        </p:nvSpPr>
        <p:spPr>
          <a:xfrm>
            <a:off x="722376" y="3969971"/>
            <a:ext cx="10753344" cy="732155"/>
          </a:xfrm>
          <a:prstGeom prst="rect">
            <a:avLst/>
          </a:prstGeom>
          <a:noFill/>
          <a:ln/>
        </p:spPr>
        <p:txBody>
          <a:bodyPr wrap="square" lIns="0" tIns="0" rIns="0" bIns="0" rtlCol="0" anchor="t"/>
          <a:lstStyle/>
          <a:p>
            <a:pPr algn="just">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______________________________________________________________________________________________________________________________</a:t>
            </a:r>
            <a:endParaRPr lang="en-US" altLang="zh-CN" sz="2000" dirty="0"/>
          </a:p>
        </p:txBody>
      </p:sp>
    </p:spTree>
  </p:cSld>
  <p:clrMapOvr>
    <a:masterClrMapping/>
  </p:clrMapOvr>
  <p:transition>
    <p:fade/>
  </p:transition>
</p:sld>
</file>

<file path=ppt/slides/slide162.xml><?xml version="1.0" encoding="utf-8"?>
<p:sld xmlns:a="http://schemas.openxmlformats.org/drawingml/2006/main" xmlns:r="http://schemas.openxmlformats.org/officeDocument/2006/relationships" xmlns:p="http://schemas.openxmlformats.org/presentationml/2006/main">
  <p:cSld name="Slide 166&amp;si=166">
    <p:spTree>
      <p:nvGrpSpPr>
        <p:cNvPr id="1" name=""/>
        <p:cNvGrpSpPr/>
        <p:nvPr/>
      </p:nvGrpSpPr>
      <p:grpSpPr>
        <a:xfrm>
          <a:off x="0" y="0"/>
          <a:ext cx="0" cy="0"/>
          <a:chOff x="0" y="0"/>
          <a:chExt cx="0" cy="0"/>
        </a:xfrm>
      </p:grpSpPr>
      <p:sp>
        <p:nvSpPr>
          <p:cNvPr id="2" name="QO_5_AS.769_1#a282cc8d3?vja=1&amp;pid=4c87fe9f2&amp;color=0,0,0&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【思路点拨】</a:t>
            </a:r>
            <a:endParaRPr lang="en-US" altLang="zh-CN" sz="2000" dirty="0"/>
          </a:p>
        </p:txBody>
      </p:sp>
      <p:pic>
        <p:nvPicPr>
          <p:cNvPr id="3" name="QO_5_AS.769_2#a282cc8d3?vja=1&amp;pid=4c87fe9f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697480" y="1384124"/>
            <a:ext cx="6793992" cy="30540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3.xml><?xml version="1.0" encoding="utf-8"?>
<p:sld xmlns:a="http://schemas.openxmlformats.org/drawingml/2006/main" xmlns:r="http://schemas.openxmlformats.org/officeDocument/2006/relationships" xmlns:p="http://schemas.openxmlformats.org/presentationml/2006/main">
  <p:cSld name="Slide 165&amp;si=165">
    <p:spTree>
      <p:nvGrpSpPr>
        <p:cNvPr id="1" name=""/>
        <p:cNvGrpSpPr/>
        <p:nvPr/>
      </p:nvGrpSpPr>
      <p:grpSpPr>
        <a:xfrm>
          <a:off x="0" y="0"/>
          <a:ext cx="0" cy="0"/>
          <a:chOff x="0" y="0"/>
          <a:chExt cx="0" cy="0"/>
        </a:xfrm>
      </p:grpSpPr>
      <p:sp>
        <p:nvSpPr>
          <p:cNvPr id="2" name="QO_5_AN.768_1#a282cc8d3?vja=1&amp;pid=4c87fe9f2&amp;color=0,0,0&amp;vtp=1&amp;bt=1"/>
          <p:cNvSpPr/>
          <p:nvPr/>
        </p:nvSpPr>
        <p:spPr>
          <a:xfrm>
            <a:off x="722376" y="900000"/>
            <a:ext cx="10753344" cy="4157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【参考范文】</a:t>
            </a:r>
            <a:endParaRPr lang="en-US" altLang="zh-CN" sz="2000" dirty="0"/>
          </a:p>
          <a:p>
            <a:pPr algn="ctr">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Students’</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1" i="0" dirty="0">
                <a:solidFill>
                  <a:srgbClr val="FF0000"/>
                </a:solidFill>
                <a:latin typeface="Times New Roman" pitchFamily="34" charset="0"/>
                <a:ea typeface="微软雅黑" pitchFamily="34" charset="-122"/>
                <a:cs typeface="Times New Roman" pitchFamily="34" charset="-120"/>
              </a:rPr>
              <a:t>Voluntary</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1" i="0" dirty="0">
                <a:solidFill>
                  <a:srgbClr val="FF0000"/>
                </a:solidFill>
                <a:latin typeface="Times New Roman" pitchFamily="34" charset="0"/>
                <a:ea typeface="微软雅黑" pitchFamily="34" charset="-122"/>
                <a:cs typeface="Times New Roman" pitchFamily="34" charset="-120"/>
              </a:rPr>
              <a:t>Work</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1" i="0" dirty="0">
                <a:solidFill>
                  <a:srgbClr val="FF0000"/>
                </a:solidFill>
                <a:latin typeface="Times New Roman" pitchFamily="34" charset="0"/>
                <a:ea typeface="微软雅黑" pitchFamily="34" charset="-122"/>
                <a:cs typeface="Times New Roman" pitchFamily="34" charset="-120"/>
              </a:rPr>
              <a:t>in</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1" i="0" dirty="0">
                <a:solidFill>
                  <a:srgbClr val="FF0000"/>
                </a:solidFill>
                <a:latin typeface="Times New Roman" pitchFamily="34" charset="0"/>
                <a:ea typeface="微软雅黑" pitchFamily="34" charset="-122"/>
                <a:cs typeface="Times New Roman" pitchFamily="34" charset="-120"/>
              </a:rPr>
              <a:t>a</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1" i="0" dirty="0">
                <a:solidFill>
                  <a:srgbClr val="FF0000"/>
                </a:solidFill>
                <a:latin typeface="Times New Roman" pitchFamily="34" charset="0"/>
                <a:ea typeface="微软雅黑" pitchFamily="34" charset="-122"/>
                <a:cs typeface="Times New Roman" pitchFamily="34" charset="-120"/>
              </a:rPr>
              <a:t>Community</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Last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Saturday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witnessed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voluntary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activity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organised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Students’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Union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nearby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community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themed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“Step</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Community,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Serve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Everyone”,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which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well-received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neighbourhood.</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filled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meaningful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activities.Upon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our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arrival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local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community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centre,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began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conduct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different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tasks.Not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clean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public</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spaces,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also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assisted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elderly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their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daily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tasks.Additionally,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organised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health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awareness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campaign,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educating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residents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healthy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living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habits.</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students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involved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participated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great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enthusiasm.I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deeply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realised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significance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community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engagement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fulfilment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voluntary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work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brings.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4.xml><?xml version="1.0" encoding="utf-8"?>
<p:sld xmlns:a="http://schemas.openxmlformats.org/drawingml/2006/main" xmlns:r="http://schemas.openxmlformats.org/officeDocument/2006/relationships" xmlns:p="http://schemas.openxmlformats.org/presentationml/2006/main">
  <p:cSld name="Slide 167&amp;si=167">
    <p:spTree>
      <p:nvGrpSpPr>
        <p:cNvPr id="1" name=""/>
        <p:cNvGrpSpPr/>
        <p:nvPr/>
      </p:nvGrpSpPr>
      <p:grpSpPr>
        <a:xfrm>
          <a:off x="0" y="0"/>
          <a:ext cx="0" cy="0"/>
          <a:chOff x="0" y="0"/>
          <a:chExt cx="0" cy="0"/>
        </a:xfrm>
      </p:grpSpPr>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B_7_BD.95_1#ac08ec883?vja=1&amp;pid=56e33a81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7_AN.96_1#ac08ec883.blank?vja=1&amp;pid=56e33a810&amp;color=0,0,0&amp;vpa=48&amp;vtp=1"/>
          <p:cNvSpPr/>
          <p:nvPr/>
        </p:nvSpPr>
        <p:spPr>
          <a:xfrm>
            <a:off x="1024001" y="858013"/>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4" name="QB_7_AS.97_1#ac08ec883?vja=1&amp;pid=56e33a810&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associated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Times New Roman" panose="02020603050405020304" pitchFamily="18" charset="-12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有联系”。故填with。</a:t>
            </a:r>
            <a:endParaRPr lang="en-US" altLang="zh-CN" sz="2200" dirty="0"/>
          </a:p>
        </p:txBody>
      </p:sp>
      <p:sp>
        <p:nvSpPr>
          <p:cNvPr id="5" name="QB_7_BD.98_1#4947092ad?vja=1&amp;pid=56e33a810&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6" name="QB_7_AN.99_1#4947092ad.blank?vja=1&amp;pid=56e33a810&amp;color=0,0,0&amp;vpa=49&amp;vtp=1"/>
          <p:cNvSpPr/>
          <p:nvPr/>
        </p:nvSpPr>
        <p:spPr>
          <a:xfrm>
            <a:off x="1024001" y="16256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7" name="QB_7_AS.100_1#4947092ad?vja=1&amp;pid=56e33a810&amp;color=0,0,0&amp;vtp=1"/>
          <p:cNvSpPr/>
          <p:nvPr/>
        </p:nvSpPr>
        <p:spPr>
          <a:xfrm>
            <a:off x="722376" y="2049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根据语境可知，此处特指“六度分隔理论”，应用定冠词。故填the。</a:t>
            </a:r>
            <a:endParaRPr lang="en-US" altLang="zh-CN" sz="2200" dirty="0"/>
          </a:p>
        </p:txBody>
      </p:sp>
      <p:sp>
        <p:nvSpPr>
          <p:cNvPr id="8" name="QB_7_BD.101_1#8cd0907bc?vja=1&amp;pid=56e33a810&amp;color=0,0,0&amp;vtp=1"/>
          <p:cNvSpPr/>
          <p:nvPr/>
        </p:nvSpPr>
        <p:spPr>
          <a:xfrm>
            <a:off x="722376" y="24384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9" name="QB_7_AN.102_1#8cd0907bc.blank?vja=1&amp;pid=56e33a810&amp;color=0,0,0&amp;vpa=50&amp;vtp=1"/>
          <p:cNvSpPr/>
          <p:nvPr/>
        </p:nvSpPr>
        <p:spPr>
          <a:xfrm>
            <a:off x="1049401" y="2400300"/>
            <a:ext cx="577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dates</a:t>
            </a:r>
            <a:endParaRPr lang="en-US" altLang="zh-CN" sz="2000" dirty="0"/>
          </a:p>
        </p:txBody>
      </p:sp>
      <p:sp>
        <p:nvSpPr>
          <p:cNvPr id="10" name="QB_7_AS.103_1#8cd0907bc?vja=1&amp;pid=56e33a810&amp;color=0,0,0&amp;vtp=1"/>
          <p:cNvSpPr/>
          <p:nvPr/>
        </p:nvSpPr>
        <p:spPr>
          <a:xfrm>
            <a:off x="722376" y="28652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12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为固定表达，意为“追溯至</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”，在句中作谓语时，常使用一般现在时，且无被动语态。主语The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theory为单数，此处应用第三人称单数形式。故填dates。</a:t>
            </a:r>
            <a:endParaRPr lang="en-US" altLang="zh-CN" sz="2200" dirty="0"/>
          </a:p>
        </p:txBody>
      </p:sp>
      <p:sp>
        <p:nvSpPr>
          <p:cNvPr id="11" name="QB_7_BD.104_1#d06d564aa?vja=1&amp;pid=56e33a810&amp;color=0,0,0&amp;vtp=1"/>
          <p:cNvSpPr/>
          <p:nvPr/>
        </p:nvSpPr>
        <p:spPr>
          <a:xfrm>
            <a:off x="722376" y="36597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12" name="QB_7_AN.105_1#d06d564aa.blank?vja=1&amp;pid=56e33a810&amp;color=0,0,0&amp;vpa=51&amp;vtp=1"/>
          <p:cNvSpPr/>
          <p:nvPr/>
        </p:nvSpPr>
        <p:spPr>
          <a:xfrm>
            <a:off x="1024001" y="3608959"/>
            <a:ext cx="1266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impressions</a:t>
            </a:r>
            <a:endParaRPr lang="en-US" altLang="zh-CN" sz="2000" dirty="0"/>
          </a:p>
        </p:txBody>
      </p:sp>
      <p:sp>
        <p:nvSpPr>
          <p:cNvPr id="13" name="QB_7_AS.106_1#d06d564aa?vja=1&amp;pid=56e33a810&amp;color=0,0,0&amp;vtp=1"/>
          <p:cNvSpPr/>
          <p:nvPr/>
        </p:nvSpPr>
        <p:spPr>
          <a:xfrm>
            <a:off x="722376" y="4042982"/>
            <a:ext cx="10939463"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根据设空处前面的many和后面的of短语可知，设空处应用名词复数形式。故填impressions。</a:t>
            </a:r>
            <a:endParaRPr lang="en-US" altLang="zh-CN" sz="2200" dirty="0"/>
          </a:p>
        </p:txBody>
      </p:sp>
      <p:sp>
        <p:nvSpPr>
          <p:cNvPr id="14" name="QB_7_BD.107_1#85e5f5ad1?vja=1&amp;pid=56e33a810&amp;color=0,0,0&amp;vtp=1"/>
          <p:cNvSpPr/>
          <p:nvPr/>
        </p:nvSpPr>
        <p:spPr>
          <a:xfrm>
            <a:off x="722376" y="44323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_____________</a:t>
            </a:r>
            <a:endParaRPr lang="en-US" altLang="zh-CN" sz="2000" dirty="0"/>
          </a:p>
        </p:txBody>
      </p:sp>
      <p:sp>
        <p:nvSpPr>
          <p:cNvPr id="15" name="QB_7_AN.108_1#85e5f5ad1.blank?vja=1&amp;pid=56e33a810&amp;color=0,0,0&amp;vpa=52&amp;vtp=1"/>
          <p:cNvSpPr/>
          <p:nvPr/>
        </p:nvSpPr>
        <p:spPr>
          <a:xfrm>
            <a:off x="1024001" y="4381500"/>
            <a:ext cx="1522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required</a:t>
            </a:r>
            <a:endParaRPr lang="en-US" altLang="zh-CN" sz="2000" dirty="0"/>
          </a:p>
        </p:txBody>
      </p:sp>
      <p:sp>
        <p:nvSpPr>
          <p:cNvPr id="16" name="QB_7_AS.109_1#85e5f5ad1?vja=1&amp;pid=56e33a810&amp;color=0,0,0&amp;vtp=1"/>
          <p:cNvSpPr/>
          <p:nvPr/>
        </p:nvSpPr>
        <p:spPr>
          <a:xfrm>
            <a:off x="722376" y="48591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分析句子结构可知，设空处为从句的谓语，结合语境可知，此处描述过去发生的事情，应用一般过去时；a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random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number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participants与require之间为被动关系，此处应用被动语态；从句主语为a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random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number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participants，谓语动词应用复数形式。故填were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required。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P spid="15" grpId="0" build="p" animBg="1"/>
      <p:bldP spid="16"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B_7_BD.110_1#1eeb18ea1?vja=1&amp;pid=56e33a81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3" name="QB_7_AN.111_1#1eeb18ea1.blank?vja=1&amp;pid=56e33a810&amp;color=0,0,0&amp;vpa=53&amp;vtp=1"/>
          <p:cNvSpPr/>
          <p:nvPr/>
        </p:nvSpPr>
        <p:spPr>
          <a:xfrm>
            <a:off x="1049401" y="858013"/>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who/that</a:t>
            </a:r>
            <a:endParaRPr lang="en-US" altLang="zh-CN" sz="2000" dirty="0"/>
          </a:p>
        </p:txBody>
      </p:sp>
      <p:sp>
        <p:nvSpPr>
          <p:cNvPr id="4" name="QB_7_AS.112_1#1eeb18ea1?vja=1&amp;pid=56e33a810&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分析句子结构可知，设空处引导定语从句，且在从句中作主语，先行词为person，应用关系代词who或that引导该从句。故填who或that。</a:t>
            </a:r>
            <a:endParaRPr lang="en-US" altLang="zh-CN" sz="2200" dirty="0"/>
          </a:p>
        </p:txBody>
      </p:sp>
      <p:sp>
        <p:nvSpPr>
          <p:cNvPr id="5" name="QB_7_BD.113_1#a3b47fd6b?vja=1&amp;pid=56e33a810&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7_AN.114_1#a3b47fd6b.blank?vja=1&amp;pid=56e33a810&amp;color=0,0,0&amp;vpa=54&amp;vtp=1"/>
          <p:cNvSpPr/>
          <p:nvPr/>
        </p:nvSpPr>
        <p:spPr>
          <a:xfrm>
            <a:off x="1024001" y="2084959"/>
            <a:ext cx="1000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delivered</a:t>
            </a:r>
            <a:endParaRPr lang="en-US" altLang="zh-CN" sz="2000" dirty="0"/>
          </a:p>
        </p:txBody>
      </p:sp>
      <p:sp>
        <p:nvSpPr>
          <p:cNvPr id="7" name="QB_7_AS.115_1#a3b47fd6b?vja=1&amp;pid=56e33a810&amp;color=0,0,0&amp;vtp=1"/>
          <p:cNvSpPr/>
          <p:nvPr/>
        </p:nvSpPr>
        <p:spPr>
          <a:xfrm>
            <a:off x="722376" y="2547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分析句子结构可知，设空处作宾补，应用非谓语形式，deliver和the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parcels之间为逻辑上的被动关系，应用过去分词形式。故填delivered。</a:t>
            </a:r>
            <a:endParaRPr lang="en-US" altLang="zh-CN" sz="2200" dirty="0"/>
          </a:p>
        </p:txBody>
      </p:sp>
      <p:sp>
        <p:nvSpPr>
          <p:cNvPr id="8" name="QB_7_BD.116_1#27cd646d8?vja=1&amp;pid=56e33a810&amp;color=0,0,0&amp;vtp=1"/>
          <p:cNvSpPr/>
          <p:nvPr/>
        </p:nvSpPr>
        <p:spPr>
          <a:xfrm>
            <a:off x="722376" y="3354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9" name="QB_7_AN.117_1#27cd646d8.blank?vja=1&amp;pid=56e33a810&amp;color=0,0,0&amp;vpa=55&amp;vtp=1"/>
          <p:cNvSpPr/>
          <p:nvPr/>
        </p:nvSpPr>
        <p:spPr>
          <a:xfrm>
            <a:off x="1024001" y="3304159"/>
            <a:ext cx="747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widely</a:t>
            </a:r>
            <a:endParaRPr lang="en-US" altLang="zh-CN" sz="2000" dirty="0"/>
          </a:p>
        </p:txBody>
      </p:sp>
      <p:sp>
        <p:nvSpPr>
          <p:cNvPr id="10" name="QB_7_AS.118_1#27cd646d8?vja=1&amp;pid=56e33a810&amp;color=0,0,0&amp;vtp=1"/>
          <p:cNvSpPr/>
          <p:nvPr/>
        </p:nvSpPr>
        <p:spPr>
          <a:xfrm>
            <a:off x="722376" y="37381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分析句子结构可知，此处修饰动词adopted和explored，应用副词。故填widely。</a:t>
            </a:r>
            <a:endParaRPr lang="en-US" altLang="zh-CN" sz="2200" dirty="0"/>
          </a:p>
        </p:txBody>
      </p:sp>
      <p:sp>
        <p:nvSpPr>
          <p:cNvPr id="11" name="QB_7_BD.119_1#d2a117e04?vja=1&amp;pid=56e33a810&amp;color=0,0,0&amp;vtp=1"/>
          <p:cNvSpPr/>
          <p:nvPr/>
        </p:nvSpPr>
        <p:spPr>
          <a:xfrm>
            <a:off x="722376" y="41275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_________________________</a:t>
            </a:r>
            <a:endParaRPr lang="en-US" altLang="zh-CN" sz="2000" dirty="0"/>
          </a:p>
        </p:txBody>
      </p:sp>
      <p:sp>
        <p:nvSpPr>
          <p:cNvPr id="12" name="QB_7_AN.120_1#d2a117e04.blank?vja=1&amp;pid=56e33a810&amp;color=0,0,0&amp;vpa=56&amp;vtp=1"/>
          <p:cNvSpPr/>
          <p:nvPr/>
        </p:nvSpPr>
        <p:spPr>
          <a:xfrm>
            <a:off x="1024001" y="4076700"/>
            <a:ext cx="30416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mentioning/to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mentioned</a:t>
            </a:r>
            <a:endParaRPr lang="en-US" altLang="zh-CN" sz="2000" dirty="0"/>
          </a:p>
        </p:txBody>
      </p:sp>
      <p:sp>
        <p:nvSpPr>
          <p:cNvPr id="13" name="QB_7_AS.121_1#d2a117e04?vja=1&amp;pid=56e33a810&amp;color=0,0,0&amp;vtp=1"/>
          <p:cNvSpPr/>
          <p:nvPr/>
        </p:nvSpPr>
        <p:spPr>
          <a:xfrm>
            <a:off x="722376" y="45543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deserve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Times New Roman" panose="02020603050405020304" pitchFamily="18" charset="-12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意为“值得做</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”，用主动形式表达被动含义，相当于deserve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done。故填mentioning或to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mentioned。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2_1#2ffc276b6?vja=1&amp;pid=56e33a810&amp;color=0,0,0&amp;vtp=1">
            <a:extLst>
              <a:ext uri="{FF2B5EF4-FFF2-40B4-BE49-F238E27FC236}">
                <a16:creationId xmlns:a16="http://schemas.microsoft.com/office/drawing/2014/main" id="{82DD47EF-7101-C849-021D-D562F673B0F3}"/>
              </a:ext>
            </a:extLst>
          </p:cNvPr>
          <p:cNvSpPr/>
          <p:nvPr/>
        </p:nvSpPr>
        <p:spPr>
          <a:xfrm>
            <a:off x="722376" y="9000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7_AS.124_1#2ffc276b6?vja=1&amp;pid=56e33a810&amp;color=0,0,0&amp;vtp=1">
            <a:extLst>
              <a:ext uri="{FF2B5EF4-FFF2-40B4-BE49-F238E27FC236}">
                <a16:creationId xmlns:a16="http://schemas.microsoft.com/office/drawing/2014/main" id="{32345027-2BCC-F8A8-4BB4-8C6FF52AE66B}"/>
              </a:ext>
            </a:extLst>
          </p:cNvPr>
          <p:cNvSpPr/>
          <p:nvPr/>
        </p:nvSpPr>
        <p:spPr>
          <a:xfrm>
            <a:off x="722376" y="13285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分析句子结构可知，设空处引导同位语从句，从句不缺少成分且句意完整，连接词应用that。故填that。</a:t>
            </a:r>
            <a:endParaRPr lang="en-US" altLang="zh-CN" sz="2200" dirty="0"/>
          </a:p>
        </p:txBody>
      </p:sp>
      <p:sp>
        <p:nvSpPr>
          <p:cNvPr id="4" name="QB_7_AN.123_1#2ffc276b6.blank?vja=1&amp;pid=56e33a810&amp;color=0,0,0&amp;vpa=57&amp;vtp=1">
            <a:extLst>
              <a:ext uri="{FF2B5EF4-FFF2-40B4-BE49-F238E27FC236}">
                <a16:creationId xmlns:a16="http://schemas.microsoft.com/office/drawing/2014/main" id="{D6C95562-0B3A-5DB8-07C1-641B5B461980}"/>
              </a:ext>
            </a:extLst>
          </p:cNvPr>
          <p:cNvSpPr/>
          <p:nvPr/>
        </p:nvSpPr>
        <p:spPr>
          <a:xfrm>
            <a:off x="1176401" y="861900"/>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Tree>
    <p:extLst>
      <p:ext uri="{BB962C8B-B14F-4D97-AF65-F5344CB8AC3E}">
        <p14:creationId xmlns:p14="http://schemas.microsoft.com/office/powerpoint/2010/main" val="195422971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ed724f130.fixed?vja=1&amp;pid=be9dfc179&amp;color=100,146,38&amp;vtp=1"/>
          <p:cNvSpPr/>
          <p:nvPr/>
        </p:nvSpPr>
        <p:spPr>
          <a:xfrm>
            <a:off x="5367528" y="1106424"/>
            <a:ext cx="1453896" cy="795528"/>
          </a:xfrm>
          <a:prstGeom prst="rect">
            <a:avLst/>
          </a:prstGeom>
          <a:noFill/>
          <a:ln/>
        </p:spPr>
        <p:txBody>
          <a:bodyPr wrap="square" lIns="0" tIns="0" rIns="0" bIns="0" rtlCol="0" anchor="ctr"/>
          <a:lstStyle/>
          <a:p>
            <a:pPr algn="ctr">
              <a:lnSpc>
                <a:spcPct val="130000"/>
              </a:lnSpc>
            </a:pPr>
            <a:r>
              <a:rPr lang="en-US" altLang="zh-CN" sz="2000" b="1" i="0" dirty="0">
                <a:solidFill>
                  <a:srgbClr val="649226"/>
                </a:solidFill>
                <a:latin typeface="Times New Roman" pitchFamily="34" charset="0"/>
                <a:ea typeface="微软雅黑" pitchFamily="34" charset="-122"/>
                <a:cs typeface="Times New Roman" pitchFamily="34" charset="-120"/>
              </a:rPr>
              <a:t>选择性必修第四册</a:t>
            </a:r>
            <a:endParaRPr lang="en-US" altLang="zh-CN" sz="2000" dirty="0"/>
          </a:p>
        </p:txBody>
      </p:sp>
      <p:sp>
        <p:nvSpPr>
          <p:cNvPr id="3" name="C_2_BD#ed724f130.fixed?vja=1&amp;pid=be9dfc179&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Unit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10</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Connections</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C_4#5f4e120ab.fixed?vja=1&amp;pid=f117ff0de&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5f4e120ab.fixed?vja=1&amp;pid=f117ff0de&amp;color=255,255,255&amp;vtp=1"/>
          <p:cNvSpPr/>
          <p:nvPr/>
        </p:nvSpPr>
        <p:spPr>
          <a:xfrm>
            <a:off x="0" y="3142488"/>
            <a:ext cx="12188952" cy="1341120"/>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Topic</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Talk</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How</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Closely</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Connected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Are</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We?</a:t>
            </a:r>
            <a:endParaRPr lang="en-US" altLang="zh-CN" sz="4400" dirty="0"/>
          </a:p>
        </p:txBody>
      </p:sp>
      <p:pic>
        <p:nvPicPr>
          <p:cNvPr id="4" name="C_4#5f4e120ab.fixed?vja=1&amp;pid=f117ff0de&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5f4e120ab.fixed?vja=1&amp;pid=f117ff0de&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M_6_BD.125_1#e7dfd0e14?vja=1&amp;pid=cd7a76395&amp;color=0,0,0&amp;vtp=1&amp;bt=1"/>
          <p:cNvSpPr/>
          <p:nvPr/>
        </p:nvSpPr>
        <p:spPr>
          <a:xfrm>
            <a:off x="722376" y="900000"/>
            <a:ext cx="10753344" cy="4572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[高考综合改革适应性演练2025八省（区）联考]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institution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（出名的人）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Westmoreland,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Westhaven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neighbourhoods,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Wilmington,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groceries;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unlocked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curveball.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checkerboard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lawns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（草坪）</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promise.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disparaged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life-saving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security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letters—even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bills—appear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mailboxes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25_1#e7dfd0e14?vja=1&amp;pid=cd7a76395&amp;color=0,0,0&amp;vtp=1&amp;bt=1">
            <a:extLst>
              <a:ext uri="{FF2B5EF4-FFF2-40B4-BE49-F238E27FC236}">
                <a16:creationId xmlns:a16="http://schemas.microsoft.com/office/drawing/2014/main" id="{4394AEC5-2972-6E51-0541-3737B6AB8F06}"/>
              </a:ext>
            </a:extLst>
          </p:cNvPr>
          <p:cNvSpPr/>
          <p:nvPr/>
        </p:nvSpPr>
        <p:spPr>
          <a:xfrm>
            <a:off x="722376" y="900000"/>
            <a:ext cx="10753344" cy="3780155"/>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After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boxy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DuPont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unofficial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belonged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jump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inseparable.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mailman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retirement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wishes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laughter,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reminded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established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endParaRPr lang="en-US" altLang="zh-CN" sz="2000" dirty="0"/>
          </a:p>
        </p:txBody>
      </p:sp>
      <p:sp>
        <p:nvSpPr>
          <p:cNvPr id="3" name="QM_6_EX.126_1#e7dfd0e14?vja=1&amp;pid=cd7a76395&amp;color=0,0,0&amp;vtp=1">
            <a:extLst>
              <a:ext uri="{FF2B5EF4-FFF2-40B4-BE49-F238E27FC236}">
                <a16:creationId xmlns:a16="http://schemas.microsoft.com/office/drawing/2014/main" id="{C7E71696-A2FE-9587-3EEE-34A9F25F9513}"/>
              </a:ext>
            </a:extLst>
          </p:cNvPr>
          <p:cNvSpPr/>
          <p:nvPr/>
        </p:nvSpPr>
        <p:spPr>
          <a:xfrm>
            <a:off x="722376" y="4716145"/>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本文主要讲述了邮递员吉姆·约翰逊的事迹，他在其服务的社区工作超三十年，他热心助人，退休时与邻里深情告别，虽已退休33年，但他与社区的深厚情谊仍被铭记。</a:t>
            </a:r>
            <a:endParaRPr lang="en-US" altLang="zh-CN" sz="2000" dirty="0"/>
          </a:p>
        </p:txBody>
      </p:sp>
    </p:spTree>
    <p:extLst>
      <p:ext uri="{BB962C8B-B14F-4D97-AF65-F5344CB8AC3E}">
        <p14:creationId xmlns:p14="http://schemas.microsoft.com/office/powerpoint/2010/main" val="2540897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7_BD.127_1#5cbcf9f7f?vja=1&amp;pid=e7dfd0e1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paragraph?(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28_1#5cbcf9f7f.bracket?vja=1&amp;pid=e7dfd0e14&amp;color=0,0,0&amp;vpa=58&amp;vtp=1"/>
          <p:cNvSpPr/>
          <p:nvPr/>
        </p:nvSpPr>
        <p:spPr>
          <a:xfrm>
            <a:off x="820743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27_2#5cbcf9f7f.choices?vja=1&amp;pid=e7dfd0e14&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748329" algn="l"/>
                <a:tab pos="5483957" algn="l"/>
                <a:tab pos="8219586" algn="l"/>
              </a:tabLst>
            </a:pPr>
            <a:r>
              <a:rPr lang="en-US" altLang="zh-CN" sz="2000" b="0" i="0" dirty="0">
                <a:solidFill>
                  <a:srgbClr val="000000"/>
                </a:solidFill>
                <a:latin typeface="Times New Roman" pitchFamily="34" charset="0"/>
                <a:ea typeface="微软雅黑" pitchFamily="34" charset="-122"/>
                <a:cs typeface="Times New Roman" pitchFamily="34" charset="-120"/>
              </a:rPr>
              <a:t>A.He’s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open-minded.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sharp-eyed.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warm-hearted.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strong-willed.</a:t>
            </a:r>
            <a:endParaRPr lang="en-US" altLang="zh-CN" sz="2000" dirty="0"/>
          </a:p>
        </p:txBody>
      </p:sp>
      <p:sp>
        <p:nvSpPr>
          <p:cNvPr id="5" name="QC_7_AS.129_1#5cbcf9f7f?vja=1&amp;pid=e7dfd0e14&amp;color=0,0,0&amp;vtp=1"/>
          <p:cNvSpPr/>
          <p:nvPr/>
        </p:nvSpPr>
        <p:spPr>
          <a:xfrm>
            <a:off x="722376" y="1696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推理判断题。根据第一段第二句“He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kids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carried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groceries;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unlocked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doors,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offered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gardening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advice,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taught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rveball.”可知，吉姆·约翰逊不仅递送邮件，还能叫出所有孩子和他们宠物的名字，他会帮忙搬运食品杂货，留意没有锁好的门，提供园艺建议，教小男孩投曲线球等。这些行为都表明他非常热心，乐于助人，所以他是热心肠的。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7_BD.130_1#2627da343?vja=1&amp;pid=e7dfd0e14&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“disparaged”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31_1#2627da343.bracket?vja=1&amp;pid=e7dfd0e14&amp;color=0,0,0&amp;mp=1&amp;vpa=59&amp;vtp=1"/>
          <p:cNvSpPr/>
          <p:nvPr/>
        </p:nvSpPr>
        <p:spPr>
          <a:xfrm>
            <a:off x="85741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130_2#2627da343.choices?vja=1&amp;pid=e7dfd0e14&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748329" algn="l"/>
                <a:tab pos="5483957" algn="l"/>
                <a:tab pos="821958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Refused.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Criticised.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Investigated.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.Suspended.</a:t>
            </a:r>
            <a:endParaRPr lang="en-US" altLang="zh-CN" sz="2000" dirty="0"/>
          </a:p>
        </p:txBody>
      </p:sp>
      <p:sp>
        <p:nvSpPr>
          <p:cNvPr id="5" name="QC_7_AS.132_1#2627da343?vja=1&amp;pid=e7dfd0e14&amp;color=0,0,0&amp;vtp=1"/>
          <p:cNvSpPr/>
          <p:nvPr/>
        </p:nvSpPr>
        <p:spPr>
          <a:xfrm>
            <a:off x="722376" y="1696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词义猜测题。根据画线词所在句“Though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service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often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disparaged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service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可知，Though表示让步，该句前后两部分语义转折，后半句说对当地邮政服务的信任依然存在，前半句应描述相反的情况，表明邮政服务现在常被负面评价。由此可推断，disparaged意为“贬低，轻视”，与B项词义相近。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7_BD.133_1#6aedf48f8?vja=1&amp;pid=e7dfd0e1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work?(</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34_1#6aedf48f8.bracket?vja=1&amp;pid=e7dfd0e14&amp;color=0,0,0&amp;vpa=60&amp;vtp=1"/>
          <p:cNvSpPr/>
          <p:nvPr/>
        </p:nvSpPr>
        <p:spPr>
          <a:xfrm>
            <a:off x="859955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33_2#6aedf48f8.choices?vja=1&amp;pid=e7dfd0e14&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owner.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retirement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goodbye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neighbours.</a:t>
            </a:r>
            <a:endParaRPr lang="en-US" altLang="zh-CN" sz="2000" dirty="0"/>
          </a:p>
        </p:txBody>
      </p:sp>
      <p:sp>
        <p:nvSpPr>
          <p:cNvPr id="5" name="QC_7_AS.135_1#6aedf48f8?vja=1&amp;pid=e7dfd0e14&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accepted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wishes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families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own.”可知，在吉姆工作的最后几天，除了日常投递，他还和邻居们告别，接受邻居们的离别祝福。故选D项。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7_BD.136_1#d63f1339a?vja=1&amp;pid=e7dfd0e1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37_1#d63f1339a.bracket?vja=1&amp;pid=e7dfd0e14&amp;color=0,0,0&amp;vpa=61&amp;vtp=1"/>
          <p:cNvSpPr/>
          <p:nvPr/>
        </p:nvSpPr>
        <p:spPr>
          <a:xfrm>
            <a:off x="657879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136_2#d63f1339a.choices?vja=1&amp;pid=e7dfd0e14&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carrier.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unforgettable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service.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harmony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endParaRPr lang="en-US" altLang="zh-CN" sz="2000" dirty="0"/>
          </a:p>
        </p:txBody>
      </p:sp>
      <p:sp>
        <p:nvSpPr>
          <p:cNvPr id="5" name="QC_7_AS.138_1#d63f1339a?vja=1&amp;pid=e7dfd0e14&amp;color=0,0,0&amp;vtp=1"/>
          <p:cNvSpPr/>
          <p:nvPr/>
        </p:nvSpPr>
        <p:spPr>
          <a:xfrm>
            <a:off x="722376" y="2077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通读全文，尤其根据最后一段内容可知，文章主要讲述了邮递员吉姆·约翰逊的事迹，他在工作中与社区居民建立了深厚的感情，受到居民们的欢迎与尊重，这份情谊至今仍被铭记。由此可推知，作者写这篇文章是为了纪念这位受人尊敬的邮递员。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7_AS.138_2#d63f1339a?vja=1&amp;pid=e7dfd0e14&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长难句分析</a:t>
            </a:r>
            <a:endParaRPr lang="en-US" altLang="zh-CN" sz="2000" dirty="0"/>
          </a:p>
        </p:txBody>
      </p:sp>
      <p:pic>
        <p:nvPicPr>
          <p:cNvPr id="3" name="QC_7_AS.138_3#d63f1339a?vja=1&amp;pid=e7dfd0e14&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063240" y="1384124"/>
            <a:ext cx="6071616" cy="21488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138_4#d63f1339a?vja=1&amp;pid=e7dfd0e14&amp;color=0,0,0&amp;mp=1&amp;vtp=1"/>
          <p:cNvSpPr/>
          <p:nvPr/>
        </p:nvSpPr>
        <p:spPr>
          <a:xfrm>
            <a:off x="722376" y="3670124"/>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句意：</a:t>
            </a:r>
            <a:r>
              <a:rPr lang="en-US" altLang="zh-CN" sz="2000" b="0" i="0" dirty="0">
                <a:solidFill>
                  <a:srgbClr val="385723"/>
                </a:solidFill>
                <a:latin typeface="Times New Roman" pitchFamily="34" charset="0"/>
                <a:ea typeface="微软雅黑" pitchFamily="34" charset="-122"/>
                <a:cs typeface="Times New Roman" pitchFamily="34" charset="-120"/>
              </a:rPr>
              <a:t>当吉姆不做那些事情的时候，他就会穿梭在如棋盘般整齐的绿色草坪间，以确保当地邮政服务不会辜负其日常承诺。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M_6_BD.139_1#d75f50158?vja=1&amp;pid=cd7a76395&amp;color=0,0,0&amp;vtp=1&amp;bt=1"/>
          <p:cNvSpPr/>
          <p:nvPr/>
        </p:nvSpPr>
        <p:spPr>
          <a:xfrm>
            <a:off x="722376" y="900000"/>
            <a:ext cx="10753344" cy="4953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[湖南长沙市一中2024月考]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Holt-Lunstad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guidelines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relevant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admit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specifically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tackled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Degges-White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conducted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297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participants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intimacy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subjective,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scale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define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concepts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perceived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well-being.</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39_1#d75f50158?vja=1&amp;pid=cd7a76395&amp;color=0,0,0&amp;vtp=1&amp;bt=1">
            <a:extLst>
              <a:ext uri="{FF2B5EF4-FFF2-40B4-BE49-F238E27FC236}">
                <a16:creationId xmlns:a16="http://schemas.microsoft.com/office/drawing/2014/main" id="{F01D1006-D985-4CAD-2B5B-90B494F5BE08}"/>
              </a:ext>
            </a:extLst>
          </p:cNvPr>
          <p:cNvSpPr/>
          <p:nvPr/>
        </p:nvSpPr>
        <p:spPr>
          <a:xfrm>
            <a:off x="722376" y="900000"/>
            <a:ext cx="10753344" cy="5681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While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standards,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Marisa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Franco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obvious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shrunk,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adulthood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crunched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reawakening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Jeffrey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average,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ambivalent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（矛盾的）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unreliable,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competitive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skin—can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endParaRPr lang="en-US" altLang="zh-CN" sz="2000" dirty="0"/>
          </a:p>
        </p:txBody>
      </p:sp>
    </p:spTree>
    <p:extLst>
      <p:ext uri="{BB962C8B-B14F-4D97-AF65-F5344CB8AC3E}">
        <p14:creationId xmlns:p14="http://schemas.microsoft.com/office/powerpoint/2010/main" val="4267361338"/>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98e883740.fixed?vja=1&amp;pid=f117ff0de&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98e883740.fixed?vja=1&amp;pid=f117ff0de&amp;color=255,255,255&amp;vtp=1"/>
          <p:cNvSpPr/>
          <p:nvPr/>
        </p:nvSpPr>
        <p:spPr>
          <a:xfrm>
            <a:off x="0" y="3142488"/>
            <a:ext cx="12188952" cy="1341120"/>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Topic</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Talk</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How</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Closely</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Connected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Are</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We?</a:t>
            </a:r>
            <a:endParaRPr lang="en-US" altLang="zh-CN" sz="4400" dirty="0"/>
          </a:p>
        </p:txBody>
      </p:sp>
      <p:pic>
        <p:nvPicPr>
          <p:cNvPr id="4" name="C_4#98e883740.fixed?vja=1&amp;pid=f117ff0de&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98e883740.fixed?vja=1&amp;pid=f117ff0de&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140_1#d75f50158?vja=1&amp;pid=cd7a76395&amp;color=0,0,0&amp;vtp=1">
            <a:extLst>
              <a:ext uri="{FF2B5EF4-FFF2-40B4-BE49-F238E27FC236}">
                <a16:creationId xmlns:a16="http://schemas.microsoft.com/office/drawing/2014/main" id="{28192DCB-6E9D-353A-8F64-0728B400CA2B}"/>
              </a:ext>
            </a:extLst>
          </p:cNvPr>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本文是一篇说明文。文章主要介绍了关于友谊的研究。</a:t>
            </a:r>
            <a:endParaRPr lang="en-US" altLang="zh-CN" sz="2000" dirty="0"/>
          </a:p>
        </p:txBody>
      </p:sp>
    </p:spTree>
    <p:extLst>
      <p:ext uri="{BB962C8B-B14F-4D97-AF65-F5344CB8AC3E}">
        <p14:creationId xmlns:p14="http://schemas.microsoft.com/office/powerpoint/2010/main" val="24357175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7_BD.141_1#8a90a96e5?vja=1&amp;pid=d75f5015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Holt-Lunstad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2_1#8a90a96e5.bracket?vja=1&amp;pid=d75f50158&amp;color=0,0,0&amp;vpa=62&amp;vtp=1"/>
          <p:cNvSpPr/>
          <p:nvPr/>
        </p:nvSpPr>
        <p:spPr>
          <a:xfrm>
            <a:off x="798201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41_2#8a90a96e5.choices?vja=1&amp;pid=d75f50158&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A.Healthy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contribute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guidelines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ideal.</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D.Friendships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crucial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well-being.</a:t>
            </a:r>
            <a:endParaRPr lang="en-US" altLang="zh-CN" sz="2000" dirty="0"/>
          </a:p>
        </p:txBody>
      </p:sp>
      <p:sp>
        <p:nvSpPr>
          <p:cNvPr id="5" name="QC_7_AS.143_1#8a90a96e5?vja=1&amp;pid=d75f50158&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推理判断题。根据第一段中的“‘It’s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natural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question,’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Holt-Lunstad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‘ideal’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number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guidelines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recommendations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amount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sleep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physically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relevant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health.’”可知，霍尔特-伦斯塔德博士认为友谊与健康相关，因此，他可能认为友谊是幸福的关键因素。故选D项。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7_BD.144_1#06ae2fa42?vja=1&amp;pid=d75f5015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Degges-White’s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survey?(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5_1#06ae2fa42.bracket?vja=1&amp;pid=d75f50158&amp;color=0,0,0&amp;vpa=63&amp;vtp=1"/>
          <p:cNvSpPr/>
          <p:nvPr/>
        </p:nvSpPr>
        <p:spPr>
          <a:xfrm>
            <a:off x="5266055"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44_2#06ae2fa42.choices?vja=1&amp;pid=d75f50158&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summarised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statistics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standards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distinguished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intimacy.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dismissed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influences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factors.</a:t>
            </a:r>
            <a:endParaRPr lang="en-US" altLang="zh-CN" sz="2000" dirty="0"/>
          </a:p>
        </p:txBody>
      </p:sp>
      <p:sp>
        <p:nvSpPr>
          <p:cNvPr id="5" name="QC_7_AS.146_1#06ae2fa42?vja=1&amp;pid=d75f50158&amp;color=0,0,0&amp;vtp=1"/>
          <p:cNvSpPr/>
          <p:nvPr/>
        </p:nvSpPr>
        <p:spPr>
          <a:xfrm>
            <a:off x="722376" y="2839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细节理解题。根据第二段最后一句可知，德格斯-怀特博士的研究中没有把社交媒体因素的影响包含在内。故选D项。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7_BD.147_1#9031d6dab?vja=1&amp;pid=d75f50158&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Franco,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if</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8_1#9031d6dab.blank?vja=1&amp;pid=d75f50158&amp;color=0,0,0&amp;mp=1&amp;vpa=64&amp;vtp=1"/>
          <p:cNvSpPr/>
          <p:nvPr/>
        </p:nvSpPr>
        <p:spPr>
          <a:xfrm>
            <a:off x="7731189" y="8580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47_2#9031d6dab.choices?vja=1&amp;pid=d75f50158&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circle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large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enough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hobbies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restricted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unhappy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adulthood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p:txBody>
      </p:sp>
      <p:sp>
        <p:nvSpPr>
          <p:cNvPr id="5" name="QC_7_AS.149_1#9031d6dab?vja=1&amp;pid=d75f50158&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identity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shrunk,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feeling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yourself,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indicate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types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friends”可知，佛朗哥认为当你觉得自己的个性受到限制或者觉得不太像自己了，你可能需要不同类型的朋友。故选C项。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7_BD.150_1#1e149650b?vja=1&amp;pid=d75f5015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maintaining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1_1#1e149650b.bracket?vja=1&amp;pid=d75f50158&amp;color=0,0,0&amp;vpa=65&amp;vtp=1"/>
          <p:cNvSpPr/>
          <p:nvPr/>
        </p:nvSpPr>
        <p:spPr>
          <a:xfrm>
            <a:off x="868051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150_2#1e149650b.choices?vja=1&amp;pid=d75f50158&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quantity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time.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.Meeting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frequency.</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mood.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.Personalities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endParaRPr lang="en-US" altLang="zh-CN" sz="2000" dirty="0"/>
          </a:p>
        </p:txBody>
      </p:sp>
      <p:sp>
        <p:nvSpPr>
          <p:cNvPr id="5" name="QC_7_AS.152_1#1e149650b?vja=1&amp;pid=d75f50158&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细节理解题。根据最后一段中的“The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amount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actually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matters,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too.Dr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Jeffrey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research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suggests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average,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friendships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200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develop.”可知，霍尔博士的研究表明花在朋友身上的时间长短在维持友谊方面很重要。故选A项。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M_6_BD.153_1#189132a8e?vja=1&amp;pid=715480da6&amp;color=0,0,0&amp;vtp=1&amp;bt=1"/>
          <p:cNvSpPr/>
          <p:nvPr/>
        </p:nvSpPr>
        <p:spPr>
          <a:xfrm>
            <a:off x="722376" y="900000"/>
            <a:ext cx="10753344" cy="2252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[全国一卷2025年1月·浙江]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mistakes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much.1.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delivering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brief—while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maintaining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high-level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effectively.</a:t>
            </a:r>
            <a:endParaRPr lang="en-US" altLang="zh-CN" sz="2000" dirty="0"/>
          </a:p>
        </p:txBody>
      </p:sp>
      <p:sp>
        <p:nvSpPr>
          <p:cNvPr id="3" name="QM_6_BD.153_2#189132a8e?sp=1&amp;vja=1&amp;pid=715480da6&amp;color=0,0,0&amp;vtp=1"/>
          <p:cNvSpPr/>
          <p:nvPr/>
        </p:nvSpPr>
        <p:spPr>
          <a:xfrm>
            <a:off x="722376" y="3195271"/>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1" i="0" dirty="0">
                <a:solidFill>
                  <a:srgbClr val="000000"/>
                </a:solidFill>
                <a:latin typeface="Times New Roman" pitchFamily="34" charset="0"/>
                <a:ea typeface="微软雅黑" pitchFamily="34" charset="-122"/>
                <a:cs typeface="Times New Roman" pitchFamily="34" charset="-120"/>
              </a:rPr>
              <a:t>Keep</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your</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audience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in</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mind.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tailor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interests.2.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endParaRPr lang="en-US" altLang="zh-CN" sz="2000" dirty="0"/>
          </a:p>
        </p:txBody>
      </p:sp>
      <p:sp>
        <p:nvSpPr>
          <p:cNvPr id="4" name="QM_6_AN.154_1#189132a8e.blank?vja=1&amp;pid=715480da6&amp;color=0,0,0&amp;vpa=66&amp;vtp=1"/>
          <p:cNvSpPr/>
          <p:nvPr/>
        </p:nvSpPr>
        <p:spPr>
          <a:xfrm>
            <a:off x="2758059" y="1242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5" name="QM_6_AN.155_1#189132a8e.blank?vja=1&amp;pid=715480da6&amp;color=0,0,0&amp;vpa=67&amp;vtp=1"/>
          <p:cNvSpPr/>
          <p:nvPr/>
        </p:nvSpPr>
        <p:spPr>
          <a:xfrm>
            <a:off x="4670235" y="3919171"/>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M_6_BD.156_1#189132a8e?sp=1&amp;vja=1&amp;pid=715480da6&amp;color=0,0,0&amp;vtp=1&amp;bt=1"/>
          <p:cNvSpPr/>
          <p:nvPr/>
        </p:nvSpPr>
        <p:spPr>
          <a:xfrm>
            <a:off x="722376" y="900000"/>
            <a:ext cx="10753344" cy="3395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1" i="0" dirty="0">
                <a:solidFill>
                  <a:srgbClr val="000000"/>
                </a:solidFill>
                <a:latin typeface="Times New Roman" pitchFamily="34" charset="0"/>
                <a:ea typeface="微软雅黑" pitchFamily="34" charset="-122"/>
                <a:cs typeface="Times New Roman" pitchFamily="34" charset="-120"/>
              </a:rPr>
              <a:t>Don’t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use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ten</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words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when</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one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will</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do.</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committed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understand.3.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endParaRPr lang="en-US" altLang="zh-CN" sz="2000" dirty="0"/>
          </a:p>
          <a:p>
            <a:pPr algn="l">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instructor,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contribute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concepts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discussions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endParaRPr lang="en-US" altLang="zh-CN" sz="2000" dirty="0"/>
          </a:p>
        </p:txBody>
      </p:sp>
      <p:sp>
        <p:nvSpPr>
          <p:cNvPr id="3" name="QM_6_AN.157_1#189132a8e.blank?vja=1&amp;pid=715480da6&amp;color=0,0,0&amp;vpa=68&amp;vtp=1"/>
          <p:cNvSpPr/>
          <p:nvPr/>
        </p:nvSpPr>
        <p:spPr>
          <a:xfrm>
            <a:off x="9120378" y="1623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M_6_AN.158_1#189132a8e.blank?vja=1&amp;pid=715480da6&amp;color=0,0,0&amp;vpa=69&amp;vtp=1"/>
          <p:cNvSpPr/>
          <p:nvPr/>
        </p:nvSpPr>
        <p:spPr>
          <a:xfrm>
            <a:off x="1646301" y="2385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M_6_BD.159_1#189132a8e?sp=1&amp;vja=1&amp;pid=715480da6&amp;color=0,0,0&amp;vtp=1&amp;bt=1"/>
          <p:cNvSpPr/>
          <p:nvPr/>
        </p:nvSpPr>
        <p:spPr>
          <a:xfrm>
            <a:off x="722376" y="900000"/>
            <a:ext cx="10753344" cy="4467225"/>
          </a:xfrm>
          <a:prstGeom prst="rect">
            <a:avLst/>
          </a:prstGeom>
          <a:noFill/>
          <a:ln/>
        </p:spPr>
        <p:txBody>
          <a:bodyPr wrap="square" lIns="0" tIns="0" rIns="0" bIns="0" rtlCol="0" anchor="t"/>
          <a:lstStyle/>
          <a:p>
            <a:pPr algn="l">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1" i="0" dirty="0">
                <a:solidFill>
                  <a:srgbClr val="000000"/>
                </a:solidFill>
                <a:latin typeface="Times New Roman" pitchFamily="34" charset="0"/>
                <a:ea typeface="微软雅黑" pitchFamily="34" charset="-122"/>
                <a:cs typeface="Times New Roman" pitchFamily="34" charset="-120"/>
              </a:rPr>
              <a:t>Consider</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the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best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method</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to</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deliver</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your</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message.</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urgent,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questions.5.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a:p>
            <a:pPr algn="l">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a:t>
            </a:r>
            <a:endParaRPr lang="en-US" altLang="zh-CN" sz="2000" dirty="0"/>
          </a:p>
          <a:p>
            <a:pPr algn="l">
              <a:lnSpc>
                <a:spcPct val="123000"/>
              </a:lnSpc>
            </a:pPr>
            <a:r>
              <a:rPr lang="en-US" altLang="zh-CN" sz="2000" b="0" i="0" dirty="0">
                <a:solidFill>
                  <a:srgbClr val="000000"/>
                </a:solidFill>
                <a:latin typeface="Times New Roman" pitchFamily="34" charset="0"/>
                <a:ea typeface="微软雅黑" pitchFamily="34" charset="-122"/>
                <a:cs typeface="Times New Roman" pitchFamily="34" charset="-120"/>
              </a:rPr>
              <a:t>A.Be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patient.</a:t>
            </a:r>
            <a:endParaRPr lang="en-US" altLang="zh-CN" sz="2000" dirty="0"/>
          </a:p>
          <a:p>
            <a:pPr algn="l">
              <a:lnSpc>
                <a:spcPct val="123000"/>
              </a:lnSpc>
            </a:pPr>
            <a:r>
              <a:rPr lang="en-US" altLang="zh-CN" sz="2000" b="0" i="0" dirty="0">
                <a:solidFill>
                  <a:srgbClr val="000000"/>
                </a:solidFill>
                <a:latin typeface="Times New Roman" pitchFamily="34" charset="0"/>
                <a:ea typeface="微软雅黑" pitchFamily="34" charset="-122"/>
                <a:cs typeface="Times New Roman" pitchFamily="34" charset="-120"/>
              </a:rPr>
              <a:t>B.Get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involved.</a:t>
            </a:r>
            <a:endParaRPr lang="en-US" altLang="zh-CN" sz="2000" dirty="0"/>
          </a:p>
          <a:p>
            <a:pPr algn="l">
              <a:lnSpc>
                <a:spcPct val="123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endParaRPr lang="en-US" altLang="zh-CN" sz="2000" dirty="0"/>
          </a:p>
          <a:p>
            <a:pPr algn="l">
              <a:lnSpc>
                <a:spcPct val="123000"/>
              </a:lnSpc>
            </a:pPr>
            <a:r>
              <a:rPr lang="en-US" altLang="zh-CN" sz="2000" b="0" i="0" dirty="0">
                <a:solidFill>
                  <a:srgbClr val="000000"/>
                </a:solidFill>
                <a:latin typeface="Times New Roman" pitchFamily="34" charset="0"/>
                <a:ea typeface="微软雅黑" pitchFamily="34" charset="-122"/>
                <a:cs typeface="Times New Roman" pitchFamily="34" charset="-120"/>
              </a:rPr>
              <a:t>D.Speak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endParaRPr lang="en-US" altLang="zh-CN" sz="2000" dirty="0"/>
          </a:p>
          <a:p>
            <a:pPr algn="l">
              <a:lnSpc>
                <a:spcPct val="123000"/>
              </a:lnSpc>
            </a:pPr>
            <a:r>
              <a:rPr lang="en-US" altLang="zh-CN" sz="2000" b="0" i="0" dirty="0">
                <a:solidFill>
                  <a:srgbClr val="000000"/>
                </a:solidFill>
                <a:latin typeface="Times New Roman" pitchFamily="34" charset="0"/>
                <a:ea typeface="微软雅黑" pitchFamily="34" charset="-122"/>
                <a:cs typeface="Times New Roman" pitchFamily="34" charset="-120"/>
              </a:rPr>
              <a:t>E.You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endParaRPr lang="en-US" altLang="zh-CN" sz="2000" dirty="0"/>
          </a:p>
          <a:p>
            <a:pPr algn="l">
              <a:lnSpc>
                <a:spcPct val="123000"/>
              </a:lnSpc>
            </a:pPr>
            <a:r>
              <a:rPr lang="en-US" altLang="zh-CN" sz="2000" b="0" i="0" dirty="0">
                <a:solidFill>
                  <a:srgbClr val="000000"/>
                </a:solidFill>
                <a:latin typeface="Times New Roman" pitchFamily="34" charset="0"/>
                <a:ea typeface="微软雅黑" pitchFamily="34" charset="-122"/>
                <a:cs typeface="Times New Roman" pitchFamily="34" charset="-120"/>
              </a:rPr>
              <a:t>F.It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endParaRPr lang="en-US" altLang="zh-CN" sz="2000" dirty="0"/>
          </a:p>
          <a:p>
            <a:pPr algn="l">
              <a:lnSpc>
                <a:spcPct val="123000"/>
              </a:lnSpc>
            </a:pPr>
            <a:r>
              <a:rPr lang="en-US" altLang="zh-CN" sz="2000" b="0" i="0" dirty="0">
                <a:solidFill>
                  <a:srgbClr val="000000"/>
                </a:solidFill>
                <a:latin typeface="Times New Roman" pitchFamily="34" charset="0"/>
                <a:ea typeface="微软雅黑" pitchFamily="34" charset="-122"/>
                <a:cs typeface="Times New Roman" pitchFamily="34" charset="-120"/>
              </a:rPr>
              <a:t>G.As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speaker,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endParaRPr lang="en-US" altLang="zh-CN" sz="2000" dirty="0"/>
          </a:p>
        </p:txBody>
      </p:sp>
      <p:sp>
        <p:nvSpPr>
          <p:cNvPr id="3" name="QM_6_AN.160_1#189132a8e.blank?vja=1&amp;pid=715480da6&amp;color=0,0,0&amp;vpa=70&amp;vtp=1"/>
          <p:cNvSpPr/>
          <p:nvPr/>
        </p:nvSpPr>
        <p:spPr>
          <a:xfrm>
            <a:off x="2584514" y="1986612"/>
            <a:ext cx="198438"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M_6_EX.161_1#189132a8e?vja=1&amp;pid=715480da6&amp;color=0,0,0&amp;vtp=1"/>
          <p:cNvSpPr/>
          <p:nvPr/>
        </p:nvSpPr>
        <p:spPr>
          <a:xfrm>
            <a:off x="722376" y="5403547"/>
            <a:ext cx="10753344" cy="721741"/>
          </a:xfrm>
          <a:prstGeom prst="rect">
            <a:avLst/>
          </a:prstGeom>
          <a:noFill/>
          <a:ln/>
        </p:spPr>
        <p:txBody>
          <a:bodyPr wrap="square" lIns="0" tIns="0" rIns="0" bIns="0" rtlCol="0" anchor="t"/>
          <a:lstStyle/>
          <a:p>
            <a:pPr algn="l">
              <a:lnSpc>
                <a:spcPct val="123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本文主要介绍了有效沟通的技巧，包括关注听众、语言简洁、让听众参与其中、选择最佳信息传递方式等。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B_7_BD.162_1#fa56c76f2?vja=1&amp;pid=189132a8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63_1#fa56c76f2.blank?vja=1&amp;pid=189132a8e&amp;color=0,0,0&amp;vpa=71&amp;vtp=1"/>
          <p:cNvSpPr/>
          <p:nvPr/>
        </p:nvSpPr>
        <p:spPr>
          <a:xfrm>
            <a:off x="1036701" y="8580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B_7_AS.164_1#fa56c76f2?vja=1&amp;pid=189132a8e&amp;color=0,0,0&amp;vtp=1"/>
          <p:cNvSpPr/>
          <p:nvPr/>
        </p:nvSpPr>
        <p:spPr>
          <a:xfrm>
            <a:off x="722376" y="1315847"/>
            <a:ext cx="10753344" cy="2294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文章开篇指出“One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mistakes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communication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much.”，直接点明沟通中存在试图传达过多内容这一最为常见的错误。紧接着下文“There’s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value</a:t>
            </a:r>
            <a:r>
              <a:rPr lang="en-US" altLang="zh-CN" sz="2000" b="0" i="0" dirty="0">
                <a:solidFill>
                  <a:srgbClr val="385723"/>
                </a:solidFill>
                <a:latin typeface="Times New Roman" panose="02020603050405020304" pitchFamily="18" charset="-12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message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doesn’t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across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clearly.Being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brief</a:t>
            </a:r>
            <a:r>
              <a:rPr lang="en-US" altLang="zh-CN" sz="2000" b="0" i="0" dirty="0">
                <a:solidFill>
                  <a:srgbClr val="385723"/>
                </a:solidFill>
                <a:latin typeface="Times New Roman" panose="02020603050405020304" pitchFamily="18" charset="-12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强调了“信息清晰简洁”是实现高效沟通的关键，若信息不能清晰传达，沟通便无价值。由此可推知，设空处应能够纠正上文提到的错误做法。C项（最好的信息往往是简单的）承上启下，符合语境，其中的simple与下文的brief相呼应。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B_7_BD.165_1#1905956ab?vja=1&amp;pid=189132a8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66_1#1905956ab.blank?vja=1&amp;pid=189132a8e&amp;color=0,0,0&amp;vpa=72&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B_7_AS.167_1#1905956ab?vja=1&amp;pid=189132a8e&amp;color=0,0,0&amp;vtp=1"/>
          <p:cNvSpPr/>
          <p:nvPr/>
        </p:nvSpPr>
        <p:spPr>
          <a:xfrm>
            <a:off x="722376" y="1315847"/>
            <a:ext cx="10753344" cy="2675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本段的小标题是“Keep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audience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mind.”，即本段主题是“将你的听众放在心上”。根据设空处上一句“Your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audience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naturally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interested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engaged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tailor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communications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interests.”可知，根据听众兴趣调整所传递的信息，听众会更感兴趣和更加投入；设空处下一句“This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engage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desire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12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”中的This应指代设空处，具体说明设空处所提到的做法带来的积极效果。由此可推测，设空处应介绍某一具体做法。D项（直接讲对于听众来说重要的信息）中的what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matters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them呼应前文提到的their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interests，即听众感兴趣的内容，承上启下，符合语境。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P_6_BD#5eadf557f?vja=1&amp;pid=2baf8fdd0&amp;color=0,0,0&amp;vtp=1&amp;bt=1"/>
          <p:cNvSpPr/>
          <p:nvPr/>
        </p:nvSpPr>
        <p:spPr>
          <a:xfrm>
            <a:off x="722376" y="896112"/>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1.There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still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gap</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between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（theory）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research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practical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applications.</a:t>
            </a:r>
            <a:endParaRPr lang="en-US" altLang="zh-CN" sz="2000" dirty="0"/>
          </a:p>
        </p:txBody>
      </p:sp>
      <p:sp>
        <p:nvSpPr>
          <p:cNvPr id="4" name="QB_6_AN.2_1#5eadf557f.blank?vja=1&amp;pid=2baf8fdd0&amp;color=0,0,0&amp;vpa=1&amp;vtp=1"/>
          <p:cNvSpPr/>
          <p:nvPr/>
        </p:nvSpPr>
        <p:spPr>
          <a:xfrm>
            <a:off x="4186301" y="1239012"/>
            <a:ext cx="11255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theoretical</a:t>
            </a:r>
            <a:endParaRPr lang="en-US" altLang="zh-CN" sz="2000" dirty="0"/>
          </a:p>
        </p:txBody>
      </p:sp>
      <p:sp>
        <p:nvSpPr>
          <p:cNvPr id="5" name="QB_6_AS.3_1#fb59e9151?vja=1&amp;pid=2baf8fdd0&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句意为：理论研究与实际应用还存在差距。设空处修饰名词research，应用形容词，意为“理论上的”。故填theoretical。</a:t>
            </a:r>
            <a:endParaRPr lang="en-US" altLang="zh-CN" sz="2200" dirty="0"/>
          </a:p>
        </p:txBody>
      </p:sp>
      <p:sp>
        <p:nvSpPr>
          <p:cNvPr id="6" name="QB_6_BD.4_1#70b9a5a8f?vja=1&amp;pid=2baf8fdd0&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endParaRPr lang="en-US" altLang="zh-CN" sz="2000" dirty="0"/>
          </a:p>
        </p:txBody>
      </p:sp>
      <p:sp>
        <p:nvSpPr>
          <p:cNvPr id="7" name="QB_6_AN.5_1#70b9a5a8f.blank?vja=1&amp;pid=2baf8fdd0&amp;color=0,0,0&amp;vpa=2&amp;vtp=1"/>
          <p:cNvSpPr/>
          <p:nvPr/>
        </p:nvSpPr>
        <p:spPr>
          <a:xfrm>
            <a:off x="3053144" y="2465959"/>
            <a:ext cx="846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envious</a:t>
            </a:r>
            <a:endParaRPr lang="en-US" altLang="zh-CN" sz="2000" dirty="0"/>
          </a:p>
        </p:txBody>
      </p:sp>
      <p:sp>
        <p:nvSpPr>
          <p:cNvPr id="8" name="QB_6_AS.6_1#70b9a5a8f?vja=1&amp;pid=2baf8fdd0&amp;color=0,0,0&amp;vtp=1"/>
          <p:cNvSpPr/>
          <p:nvPr/>
        </p:nvSpPr>
        <p:spPr>
          <a:xfrm>
            <a:off x="722376" y="2928747"/>
            <a:ext cx="10753344" cy="766953"/>
          </a:xfrm>
          <a:prstGeom prst="rect">
            <a:avLst/>
          </a:prstGeom>
          <a:noFill/>
          <a:ln/>
        </p:spPr>
        <p:txBody>
          <a:bodyPr wrap="square" lIns="0" tIns="0" rIns="0" bIns="0" rtlCol="0" anchor="t"/>
          <a:lstStyle/>
          <a:p>
            <a:pPr>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句意为：我们不应该羡慕别人拥有而我们没有的东西。设空处应用形容词作表语。be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envious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dirty="0">
                <a:solidFill>
                  <a:srgbClr val="385723"/>
                </a:solidFill>
                <a:latin typeface="Times New Roman" panose="02020603050405020304" pitchFamily="18" charset="-12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意为“羡慕</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”。故填envious。</a:t>
            </a:r>
            <a:endParaRPr lang="en-US" altLang="zh-CN" sz="2200" dirty="0"/>
          </a:p>
        </p:txBody>
      </p:sp>
      <p:sp>
        <p:nvSpPr>
          <p:cNvPr id="9" name="QB_6_BD.7_1#84750ac29?vja=1&amp;pid=2baf8fdd0&amp;color=0,0,0&amp;vtp=1"/>
          <p:cNvSpPr/>
          <p:nvPr/>
        </p:nvSpPr>
        <p:spPr>
          <a:xfrm>
            <a:off x="722376" y="3741547"/>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brief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speech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applause.</a:t>
            </a:r>
            <a:endParaRPr lang="en-US" altLang="zh-CN" sz="2000" dirty="0"/>
          </a:p>
        </p:txBody>
      </p:sp>
      <p:sp>
        <p:nvSpPr>
          <p:cNvPr id="10" name="QB_6_AN.8_1#84750ac29.blank?vja=1&amp;pid=2baf8fdd0&amp;color=0,0,0&amp;vpa=3&amp;vtp=1"/>
          <p:cNvSpPr/>
          <p:nvPr/>
        </p:nvSpPr>
        <p:spPr>
          <a:xfrm>
            <a:off x="2728087" y="3690747"/>
            <a:ext cx="1154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impressive</a:t>
            </a:r>
            <a:endParaRPr lang="en-US" altLang="zh-CN" sz="2000" dirty="0"/>
          </a:p>
        </p:txBody>
      </p:sp>
      <p:sp>
        <p:nvSpPr>
          <p:cNvPr id="11" name="QB_6_AS.9_1#84750ac29?vja=1&amp;pid=2baf8fdd0&amp;color=0,0,0&amp;vtp=1"/>
          <p:cNvSpPr/>
          <p:nvPr/>
        </p:nvSpPr>
        <p:spPr>
          <a:xfrm>
            <a:off x="722376" y="45510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句意为：她那简短却令人印象深刻的演讲赢得了观众的阵阵掌声。设空处在句中作定语，修饰名词speech，须用形容词，意为“令人印象深刻的”。故填impressive。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B_7_BD.168_1#56d838968?vja=1&amp;pid=189132a8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69_1#56d838968.blank?vja=1&amp;pid=189132a8e&amp;color=0,0,0&amp;vpa=73&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B_7_AS.170_1#56d838968?vja=1&amp;pid=189132a8e&amp;color=0,0,0&amp;vtp=1"/>
          <p:cNvSpPr/>
          <p:nvPr/>
        </p:nvSpPr>
        <p:spPr>
          <a:xfrm>
            <a:off x="722376" y="1315847"/>
            <a:ext cx="10753344" cy="1909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小标题“Don’t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do.”和空前的“Keeping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message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simple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easier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derstand.”都在强调沟通时语言要简洁清晰。由空后的However可知，设空处应与空后内容构成转折关系。G项（作为说话者，你已经知道你要说什么了）符合语境，直接点明说话者对所讲内容的熟悉程度，与空后提到的听众第一次听到这些内容形成鲜明对比，空后的it指代该项中的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say。故选G项。</a:t>
            </a:r>
            <a:endParaRPr lang="en-US" altLang="zh-CN" sz="2200" dirty="0"/>
          </a:p>
        </p:txBody>
      </p:sp>
      <p:sp>
        <p:nvSpPr>
          <p:cNvPr id="5" name="QB_7_BD.171_1#33bd9c170?vja=1&amp;pid=189132a8e&amp;color=0,0,0&amp;vtp=1"/>
          <p:cNvSpPr/>
          <p:nvPr/>
        </p:nvSpPr>
        <p:spPr>
          <a:xfrm>
            <a:off x="722376" y="3253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72_1#33bd9c170.blank?vja=1&amp;pid=189132a8e&amp;color=0,0,0&amp;vpa=74&amp;vtp=1"/>
          <p:cNvSpPr/>
          <p:nvPr/>
        </p:nvSpPr>
        <p:spPr>
          <a:xfrm>
            <a:off x="1036701" y="32152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B_7_AS.173_1#33bd9c170?vja=1&amp;pid=189132a8e&amp;color=0,0,0&amp;vtp=1"/>
          <p:cNvSpPr/>
          <p:nvPr/>
        </p:nvSpPr>
        <p:spPr>
          <a:xfrm>
            <a:off x="722376" y="36780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设空处为段落小标题，应概括段落主旨。通读段落内容，尤其是根据关键表述Ask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audience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contribute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ideas、take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explaining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concepts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policies以及Allow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discussions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meetings可知，本段通过提供让听众贡献想法、解释新概念和政策、主导讨论等建议，强调要让听众参与到沟通交流活动中。B项（让听众参与其中）概括该段核心内容，符合语境。故选B项。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B_7_BD.174_1#d5aefec76?vja=1&amp;pid=189132a8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75_1#d5aefec76.blank?vja=1&amp;pid=189132a8e&amp;color=0,0,0&amp;vpa=75&amp;vtp=1"/>
          <p:cNvSpPr/>
          <p:nvPr/>
        </p:nvSpPr>
        <p:spPr>
          <a:xfrm>
            <a:off x="1049401" y="858013"/>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B_7_AS.176_1#d5aefec76?vja=1&amp;pid=189132a8e&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上文“Written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communication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audience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review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follow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estions.”提到书面沟通的一种优势，即能让听众有更多时间去回顾、思考并跟进问题。F项（这也会给他们提供一个有用的记录，以便回溯参考）中的also与上文构成递进关系，补充说明了书面沟通方式的另一个优势，符合语境。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C_4#56f1c23fc.fixed?vja=1&amp;pid=0734aeb13&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56f1c23fc.fixed?vja=1&amp;pid=0734aeb13&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Community</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Spirit</a:t>
            </a:r>
            <a:endParaRPr lang="en-US" altLang="zh-CN" sz="4400" dirty="0"/>
          </a:p>
        </p:txBody>
      </p:sp>
      <p:pic>
        <p:nvPicPr>
          <p:cNvPr id="4" name="C_4#56f1c23fc.fixed?vja=1&amp;pid=0734aeb13&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56f1c23fc.fixed?vja=1&amp;pid=0734aeb13&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P_6_BD#d2891b91a?vja=1&amp;pid=d6a3e2f3f&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1.Kids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brought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up</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happy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family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are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usually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more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outgoing;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（additional）,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have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evident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tendency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show</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excellent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study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performances.</a:t>
            </a:r>
            <a:endParaRPr lang="en-US" altLang="zh-CN" sz="2000" dirty="0"/>
          </a:p>
        </p:txBody>
      </p:sp>
      <p:sp>
        <p:nvSpPr>
          <p:cNvPr id="4" name="QB_6_AN.178_1#d2891b91a.blank?vja=1&amp;pid=d6a3e2f3f&amp;color=0,0,0&amp;vpa=76&amp;vtp=1"/>
          <p:cNvSpPr/>
          <p:nvPr/>
        </p:nvSpPr>
        <p:spPr>
          <a:xfrm>
            <a:off x="8379714" y="1226312"/>
            <a:ext cx="1266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additionally</a:t>
            </a:r>
            <a:endParaRPr lang="en-US" altLang="zh-CN" sz="2000" dirty="0"/>
          </a:p>
        </p:txBody>
      </p:sp>
      <p:sp>
        <p:nvSpPr>
          <p:cNvPr id="5" name="QB_6_AS.179_1#c14b8f538?vja=1&amp;pid=d6a3e2f3f&amp;color=0,0,0&amp;vtp=1"/>
          <p:cNvSpPr/>
          <p:nvPr/>
        </p:nvSpPr>
        <p:spPr>
          <a:xfrm>
            <a:off x="722376" y="2077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句意为：在快乐的家庭里长大的孩子通常更为外向；此外，他们明显更倾向于有优秀的学业表现。设空处作状语，修饰空后的分句，应用副词形式。故填additionally。</a:t>
            </a:r>
            <a:endParaRPr lang="en-US" altLang="zh-CN" sz="2200" dirty="0"/>
          </a:p>
        </p:txBody>
      </p:sp>
      <p:sp>
        <p:nvSpPr>
          <p:cNvPr id="6" name="QB_6_BD.180_1#50911be23?vja=1&amp;pid=d6a3e2f3f&amp;color=0,0,0&amp;vtp=1"/>
          <p:cNvSpPr/>
          <p:nvPr/>
        </p:nvSpPr>
        <p:spPr>
          <a:xfrm>
            <a:off x="722376" y="2887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increasing</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（frequent）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emphasis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endParaRPr lang="en-US" altLang="zh-CN" sz="2000" dirty="0"/>
          </a:p>
        </p:txBody>
      </p:sp>
      <p:sp>
        <p:nvSpPr>
          <p:cNvPr id="7" name="QB_6_AN.181_1#50911be23.blank?vja=1&amp;pid=d6a3e2f3f&amp;color=0,0,0&amp;vpa=77&amp;vtp=1"/>
          <p:cNvSpPr/>
          <p:nvPr/>
        </p:nvSpPr>
        <p:spPr>
          <a:xfrm>
            <a:off x="3374898" y="2836545"/>
            <a:ext cx="1071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frequency</a:t>
            </a:r>
            <a:endParaRPr lang="en-US" altLang="zh-CN" sz="2000" dirty="0"/>
          </a:p>
        </p:txBody>
      </p:sp>
      <p:sp>
        <p:nvSpPr>
          <p:cNvPr id="8" name="QB_6_AS.182_1#50911be23?vja=1&amp;pid=d6a3e2f3f&amp;color=0,0,0&amp;vtp=1"/>
          <p:cNvSpPr/>
          <p:nvPr/>
        </p:nvSpPr>
        <p:spPr>
          <a:xfrm>
            <a:off x="722376" y="3690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句意为：随着国际交流的日益频繁，学生们更加重视口语。设空处作介词With的宾语，其前有定冠词the和形容词increasing修饰，应填名词。故填frequency。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B_6_BD.183_1#c694377de?vja=1&amp;pid=d6a3e2f3f&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very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（convenient）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endParaRPr lang="en-US" altLang="zh-CN" sz="2000" dirty="0"/>
          </a:p>
        </p:txBody>
      </p:sp>
      <p:sp>
        <p:nvSpPr>
          <p:cNvPr id="3" name="QB_6_AN.184_1#c694377de.blank?vja=1&amp;pid=d6a3e2f3f&amp;color=0,0,0&amp;vpa=78&amp;vtp=1"/>
          <p:cNvSpPr/>
          <p:nvPr/>
        </p:nvSpPr>
        <p:spPr>
          <a:xfrm>
            <a:off x="2168652" y="858013"/>
            <a:ext cx="1366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inconvenient</a:t>
            </a:r>
            <a:endParaRPr lang="en-US" altLang="zh-CN" sz="2000" dirty="0"/>
          </a:p>
        </p:txBody>
      </p:sp>
      <p:sp>
        <p:nvSpPr>
          <p:cNvPr id="4" name="QB_6_AS.185_1#c694377de?vja=1&amp;pid=d6a3e2f3f&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句意为：他上学很不方便，因为学校离他家很远。设空处作系动词is的表语，其前有very修饰，应用形容词；根据句意可知，此处表示“不方便的”，应用convenient的反义词。故填inconvenient。</a:t>
            </a:r>
            <a:endParaRPr lang="en-US" altLang="zh-CN" sz="2200" dirty="0"/>
          </a:p>
        </p:txBody>
      </p:sp>
      <p:sp>
        <p:nvSpPr>
          <p:cNvPr id="5" name="QB_6_BD.186_1#1bcaeb46a?vja=1&amp;pid=d6a3e2f3f&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（consequent）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endParaRPr lang="en-US" altLang="zh-CN" sz="2000" dirty="0"/>
          </a:p>
        </p:txBody>
      </p:sp>
      <p:sp>
        <p:nvSpPr>
          <p:cNvPr id="6" name="QB_6_AN.187_1#1bcaeb46a.blank?vja=1&amp;pid=d6a3e2f3f&amp;color=0,0,0&amp;vpa=79&amp;vtp=1"/>
          <p:cNvSpPr/>
          <p:nvPr/>
        </p:nvSpPr>
        <p:spPr>
          <a:xfrm>
            <a:off x="5683314" y="2834259"/>
            <a:ext cx="1354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consequence</a:t>
            </a:r>
            <a:endParaRPr lang="en-US" altLang="zh-CN" sz="2000" dirty="0"/>
          </a:p>
        </p:txBody>
      </p:sp>
      <p:sp>
        <p:nvSpPr>
          <p:cNvPr id="7" name="QB_6_AS.188_1#1bcaeb46a?vja=1&amp;pid=d6a3e2f3f&amp;color=0,0,0&amp;vtp=1"/>
          <p:cNvSpPr/>
          <p:nvPr/>
        </p:nvSpPr>
        <p:spPr>
          <a:xfrm>
            <a:off x="722376" y="3309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句意为：这个年轻人没有通过考试，因而情绪低落。as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consequence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sth为固定表达，意为“由于某事”，故填consequence。</a:t>
            </a:r>
            <a:endParaRPr lang="en-US" altLang="zh-CN" sz="2200" dirty="0"/>
          </a:p>
        </p:txBody>
      </p:sp>
      <p:sp>
        <p:nvSpPr>
          <p:cNvPr id="8" name="QB_6_BD.189_1#f232401af?vja=1&amp;pid=d6a3e2f3f&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involve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ourselves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neighbours.</a:t>
            </a:r>
            <a:endParaRPr lang="en-US" altLang="zh-CN" sz="2000" dirty="0"/>
          </a:p>
        </p:txBody>
      </p:sp>
      <p:sp>
        <p:nvSpPr>
          <p:cNvPr id="9" name="QB_6_AN.190_1#f232401af.blank?vja=1&amp;pid=d6a3e2f3f&amp;color=0,0,0&amp;vpa=80&amp;vtp=1"/>
          <p:cNvSpPr/>
          <p:nvPr/>
        </p:nvSpPr>
        <p:spPr>
          <a:xfrm>
            <a:off x="4194556" y="4078859"/>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10" name="QB_6_AS.191_1#f232401af?vja=1&amp;pid=d6a3e2f3f&amp;color=0,0,0&amp;vtp=1"/>
          <p:cNvSpPr/>
          <p:nvPr/>
        </p:nvSpPr>
        <p:spPr>
          <a:xfrm>
            <a:off x="722376" y="4541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句意为：我们应该参与社区活动以建立和邻居的联系。involve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sb/oneself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sth为固定搭配，意为“使某人/自己参与某事”。故填in。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B_6_BD.192_1#9efd5f265?vja=1&amp;pid=d6a3e2f3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regular</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grandparents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country.</a:t>
            </a:r>
            <a:endParaRPr lang="en-US" altLang="zh-CN" sz="2000" dirty="0"/>
          </a:p>
        </p:txBody>
      </p:sp>
      <p:sp>
        <p:nvSpPr>
          <p:cNvPr id="3" name="QB_6_AN.193_1#9efd5f265.blank?vja=1&amp;pid=d6a3e2f3f&amp;color=0,0,0&amp;vpa=81&amp;vtp=1"/>
          <p:cNvSpPr/>
          <p:nvPr/>
        </p:nvSpPr>
        <p:spPr>
          <a:xfrm>
            <a:off x="3438589" y="858013"/>
            <a:ext cx="590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visits</a:t>
            </a:r>
            <a:endParaRPr lang="en-US" altLang="zh-CN" sz="2000" dirty="0"/>
          </a:p>
        </p:txBody>
      </p:sp>
      <p:sp>
        <p:nvSpPr>
          <p:cNvPr id="4" name="QB_6_AS.194_1#9efd5f265?vja=1&amp;pid=d6a3e2f3f&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句意为：我过去经常定期看望在乡下居住的祖父母。pay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visit/visits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to为固定表达，意为“拜访，看望”，其中visit为可数名词，根据regular可知，设空处应用名词的复数形式。故填visits。</a:t>
            </a:r>
            <a:endParaRPr lang="en-US" altLang="zh-CN" sz="2200" dirty="0"/>
          </a:p>
        </p:txBody>
      </p:sp>
      <p:sp>
        <p:nvSpPr>
          <p:cNvPr id="5" name="QB_6_BD.195_1#1415677e5?vja=1&amp;pid=d6a3e2f3f&amp;color=0,0,0&amp;vtp=1"/>
          <p:cNvSpPr/>
          <p:nvPr/>
        </p:nvSpPr>
        <p:spPr>
          <a:xfrm>
            <a:off x="722376" y="212534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conclusion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numerous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experiments.</a:t>
            </a:r>
            <a:endParaRPr lang="en-US" altLang="zh-CN" sz="2000" dirty="0"/>
          </a:p>
        </p:txBody>
      </p:sp>
      <p:sp>
        <p:nvSpPr>
          <p:cNvPr id="6" name="QB_6_AN.196_1#1415677e5.blank?vja=1&amp;pid=d6a3e2f3f&amp;color=0,0,0&amp;vpa=82&amp;vtp=1"/>
          <p:cNvSpPr/>
          <p:nvPr/>
        </p:nvSpPr>
        <p:spPr>
          <a:xfrm>
            <a:off x="6803581" y="2087245"/>
            <a:ext cx="635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based</a:t>
            </a:r>
            <a:endParaRPr lang="en-US" altLang="zh-CN" sz="2000" dirty="0"/>
          </a:p>
        </p:txBody>
      </p:sp>
      <p:sp>
        <p:nvSpPr>
          <p:cNvPr id="7" name="QB_6_AS.197_1#1415677e5?vja=1&amp;pid=d6a3e2f3f&amp;color=0,0,0&amp;vtp=1"/>
          <p:cNvSpPr/>
          <p:nvPr/>
        </p:nvSpPr>
        <p:spPr>
          <a:xfrm>
            <a:off x="722376" y="2938145"/>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句意为：基于大量可靠的实验，研究人员得出了最终结论。设空处为非谓语动词，be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on为固定搭配，意为“以</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为基础；基于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”，此处作状语，故填based。</a:t>
            </a:r>
            <a:endParaRPr lang="en-US" altLang="zh-CN" sz="2200" dirty="0"/>
          </a:p>
        </p:txBody>
      </p:sp>
      <p:sp>
        <p:nvSpPr>
          <p:cNvPr id="8" name="QB_6_BD.198_1#5c9ef318f?vja=1&amp;pid=d6a3e2f3f&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teams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productive.</a:t>
            </a:r>
            <a:endParaRPr lang="en-US" altLang="zh-CN" sz="2000" dirty="0"/>
          </a:p>
        </p:txBody>
      </p:sp>
      <p:sp>
        <p:nvSpPr>
          <p:cNvPr id="9" name="QB_6_AN.199_1#5c9ef318f.blank?vja=1&amp;pid=d6a3e2f3f&amp;color=0,0,0&amp;vpa=83&amp;vtp=1"/>
          <p:cNvSpPr/>
          <p:nvPr/>
        </p:nvSpPr>
        <p:spPr>
          <a:xfrm>
            <a:off x="3198876" y="3685159"/>
            <a:ext cx="1084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consisting</a:t>
            </a:r>
            <a:endParaRPr lang="en-US" altLang="zh-CN" sz="2000" dirty="0"/>
          </a:p>
        </p:txBody>
      </p:sp>
      <p:sp>
        <p:nvSpPr>
          <p:cNvPr id="10" name="QB_6_AS.200_1#5c9ef318f?vja=1&amp;pid=d6a3e2f3f&amp;color=0,0,0&amp;vtp=1"/>
          <p:cNvSpPr/>
          <p:nvPr/>
        </p:nvSpPr>
        <p:spPr>
          <a:xfrm>
            <a:off x="722376" y="4160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句意为：由年轻人组成的工作团队可能更加高效。此处为非谓语动词短语作后置定语，consist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of无被动形式，和被修饰的名词短语The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teams之间为逻辑上的主动关系，应用consist的现在分词形式。故填consisting。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B_6_BD.201_1#3f193b82e?vja=1&amp;pid=d6a3e2f3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surprising</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lifestyle.</a:t>
            </a:r>
            <a:endParaRPr lang="en-US" altLang="zh-CN" sz="2000" dirty="0"/>
          </a:p>
        </p:txBody>
      </p:sp>
      <p:sp>
        <p:nvSpPr>
          <p:cNvPr id="3" name="QB_6_AN.202_1#3f193b82e.blank?vja=1&amp;pid=d6a3e2f3f&amp;color=0,0,0&amp;vpa=84&amp;vtp=1"/>
          <p:cNvSpPr/>
          <p:nvPr/>
        </p:nvSpPr>
        <p:spPr>
          <a:xfrm>
            <a:off x="3152839" y="858013"/>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4" name="QB_6_AS.203_1#3f193b82e?vja=1&amp;pid=d6a3e2f3f&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句意为：人们的生活方式已经发生了很大的改变，这不足为奇。分析句子结构可知，It为形式主语，设空处引导的主语从句作真正的主语，从句不缺成分且句意完整。故填that。</a:t>
            </a:r>
            <a:endParaRPr lang="en-US" altLang="zh-CN" sz="2200" dirty="0"/>
          </a:p>
        </p:txBody>
      </p:sp>
      <p:sp>
        <p:nvSpPr>
          <p:cNvPr id="5" name="QB_6_BD.204_1#4039ce6dc?vja=1&amp;pid=d6a3e2f3f&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separated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endParaRPr lang="en-US" altLang="zh-CN" sz="2000" dirty="0"/>
          </a:p>
        </p:txBody>
      </p:sp>
      <p:sp>
        <p:nvSpPr>
          <p:cNvPr id="6" name="QB_6_AN.205_1#4039ce6dc.blank?vja=1&amp;pid=d6a3e2f3f&amp;color=0,0,0&amp;vpa=85&amp;vtp=1"/>
          <p:cNvSpPr/>
          <p:nvPr/>
        </p:nvSpPr>
        <p:spPr>
          <a:xfrm>
            <a:off x="1138301" y="2072259"/>
            <a:ext cx="2565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Although/Though/While</a:t>
            </a:r>
            <a:endParaRPr lang="en-US" altLang="zh-CN" sz="2000" dirty="0"/>
          </a:p>
        </p:txBody>
      </p:sp>
      <p:sp>
        <p:nvSpPr>
          <p:cNvPr id="7" name="QB_6_AS.206_1#4039ce6dc?vja=1&amp;pid=d6a3e2f3f&amp;color=0,0,0&amp;vtp=1"/>
          <p:cNvSpPr/>
          <p:nvPr/>
        </p:nvSpPr>
        <p:spPr>
          <a:xfrm>
            <a:off x="722376" y="2547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句意为：尽管我们已经分开多年，我们依然是亲密的朋友。分析句子结构并结合句意可知，设空处引导让步状语从句，应用从属连词Although、Though或While。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M_6_BD.207_1#a2e3eeee3?vja=1&amp;pid=f6cb102d5&amp;color=0,0,0&amp;vtp=1&amp;bt=1"/>
          <p:cNvSpPr/>
          <p:nvPr/>
        </p:nvSpPr>
        <p:spPr>
          <a:xfrm>
            <a:off x="722376" y="900000"/>
            <a:ext cx="10753344" cy="4953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[山东淄博2024模拟]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skyrocketed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lightning-fast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anxiety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depression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separated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videos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screens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screen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unplugged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schedule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neighbours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video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outside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hide-and-seek,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birds.7.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well-being</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p>
          <a:p>
            <a:pPr algn="just">
              <a:lnSpc>
                <a:spcPct val="125000"/>
              </a:lnSpc>
            </a:pPr>
            <a:endParaRPr lang="en-US" altLang="zh-CN" sz="2000" dirty="0"/>
          </a:p>
        </p:txBody>
      </p:sp>
      <p:sp>
        <p:nvSpPr>
          <p:cNvPr id="3" name="QM_6_AN.208_1#a2e3eeee3.blank?vja=1&amp;pid=f6cb102d5&amp;color=0,0,0&amp;vpa=86&amp;vtp=1"/>
          <p:cNvSpPr/>
          <p:nvPr/>
        </p:nvSpPr>
        <p:spPr>
          <a:xfrm>
            <a:off x="10196132" y="1242900"/>
            <a:ext cx="295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its</a:t>
            </a:r>
            <a:endParaRPr lang="en-US" altLang="zh-CN" sz="2000" dirty="0"/>
          </a:p>
        </p:txBody>
      </p:sp>
      <p:sp>
        <p:nvSpPr>
          <p:cNvPr id="4" name="QM_6_AN.209_1#a2e3eeee3.blank?vja=1&amp;pid=f6cb102d5&amp;color=0,0,0&amp;vpa=87&amp;vtp=1"/>
          <p:cNvSpPr/>
          <p:nvPr/>
        </p:nvSpPr>
        <p:spPr>
          <a:xfrm>
            <a:off x="6199251" y="2004900"/>
            <a:ext cx="860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reduced</a:t>
            </a:r>
            <a:endParaRPr lang="en-US" altLang="zh-CN" sz="2000" dirty="0"/>
          </a:p>
        </p:txBody>
      </p:sp>
      <p:sp>
        <p:nvSpPr>
          <p:cNvPr id="5" name="QM_6_AN.210_1#a2e3eeee3.blank?vja=1&amp;pid=f6cb102d5&amp;color=0,0,0&amp;vpa=88&amp;vtp=1"/>
          <p:cNvSpPr/>
          <p:nvPr/>
        </p:nvSpPr>
        <p:spPr>
          <a:xfrm>
            <a:off x="5627180" y="3147900"/>
            <a:ext cx="1042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taken</a:t>
            </a:r>
            <a:endParaRPr lang="en-US" altLang="zh-CN" sz="2000" dirty="0"/>
          </a:p>
        </p:txBody>
      </p:sp>
      <p:sp>
        <p:nvSpPr>
          <p:cNvPr id="6" name="QM_6_AN.211_1#a2e3eeee3.blank?vja=1&amp;pid=f6cb102d5&amp;color=0,0,0&amp;vpa=89&amp;vtp=1"/>
          <p:cNvSpPr/>
          <p:nvPr/>
        </p:nvSpPr>
        <p:spPr>
          <a:xfrm>
            <a:off x="5634101" y="3528900"/>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and</a:t>
            </a:r>
            <a:endParaRPr lang="en-US" altLang="zh-CN" sz="2000" dirty="0"/>
          </a:p>
        </p:txBody>
      </p:sp>
      <p:sp>
        <p:nvSpPr>
          <p:cNvPr id="7" name="QM_6_AN.212_1#a2e3eeee3.blank?vja=1&amp;pid=f6cb102d5&amp;color=0,0,0&amp;vpa=90&amp;vtp=1"/>
          <p:cNvSpPr/>
          <p:nvPr/>
        </p:nvSpPr>
        <p:spPr>
          <a:xfrm>
            <a:off x="7237540" y="4290900"/>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8" name="QM_6_AN.213_1#a2e3eeee3.blank?vja=1&amp;pid=f6cb102d5&amp;color=0,0,0&amp;vpa=91&amp;vtp=1"/>
          <p:cNvSpPr/>
          <p:nvPr/>
        </p:nvSpPr>
        <p:spPr>
          <a:xfrm>
            <a:off x="6313424" y="4659200"/>
            <a:ext cx="971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regularly</a:t>
            </a:r>
            <a:endParaRPr lang="en-US" altLang="zh-CN" sz="2000" dirty="0"/>
          </a:p>
        </p:txBody>
      </p:sp>
      <p:sp>
        <p:nvSpPr>
          <p:cNvPr id="9" name="QM_6_AN.214_1#a2e3eeee3.blank?vja=1&amp;pid=f6cb102d5&amp;color=0,0,0&amp;vpa=92&amp;vtp=1"/>
          <p:cNvSpPr/>
          <p:nvPr/>
        </p:nvSpPr>
        <p:spPr>
          <a:xfrm>
            <a:off x="6663754" y="5040200"/>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Building</a:t>
            </a:r>
            <a:endParaRPr lang="en-US" altLang="zh-CN" sz="2000" dirty="0"/>
          </a:p>
        </p:txBody>
      </p:sp>
      <p:sp>
        <p:nvSpPr>
          <p:cNvPr id="10" name="QM_6_AN.215_1#a2e3eeee3.blank?vja=1&amp;pid=f6cb102d5&amp;color=0,0,0&amp;vpa=93&amp;vtp=1"/>
          <p:cNvSpPr/>
          <p:nvPr/>
        </p:nvSpPr>
        <p:spPr>
          <a:xfrm>
            <a:off x="6899339" y="5433900"/>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07_1#a2e3eeee3?vja=1&amp;pid=f6cb102d5&amp;color=0,0,0&amp;vtp=1&amp;bt=1">
            <a:extLst>
              <a:ext uri="{FF2B5EF4-FFF2-40B4-BE49-F238E27FC236}">
                <a16:creationId xmlns:a16="http://schemas.microsoft.com/office/drawing/2014/main" id="{5215D47F-4D15-AD2A-333A-CDC912B22AB5}"/>
              </a:ext>
            </a:extLst>
          </p:cNvPr>
          <p:cNvSpPr/>
          <p:nvPr/>
        </p:nvSpPr>
        <p:spPr>
          <a:xfrm>
            <a:off x="722376" y="900000"/>
            <a:ext cx="10753344" cy="1871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Third</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sofa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other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Screens”.Last,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mindfulness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Mindfulness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judgement.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which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self-judgement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judgement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endParaRPr lang="en-US" altLang="zh-CN" sz="2000" dirty="0"/>
          </a:p>
        </p:txBody>
      </p:sp>
      <p:sp>
        <p:nvSpPr>
          <p:cNvPr id="3" name="QM_6_EX.218_1#a2e3eeee3?vja=1&amp;pid=f6cb102d5&amp;color=0,0,0&amp;vtp=1">
            <a:extLst>
              <a:ext uri="{FF2B5EF4-FFF2-40B4-BE49-F238E27FC236}">
                <a16:creationId xmlns:a16="http://schemas.microsoft.com/office/drawing/2014/main" id="{A1E08E0A-C4C1-F6B7-0CF4-D678D388A661}"/>
              </a:ext>
            </a:extLst>
          </p:cNvPr>
          <p:cNvSpPr/>
          <p:nvPr/>
        </p:nvSpPr>
        <p:spPr>
          <a:xfrm>
            <a:off x="722376" y="2814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本文是一篇说明文。文章主要介绍了过度使用社交媒体会导致很多严重的问题，如心理健康问题、减少的学习时间和人际关系质量差等，同时文章也提出了一些有效的建议。</a:t>
            </a:r>
            <a:endParaRPr lang="en-US" altLang="zh-CN" sz="2000" dirty="0"/>
          </a:p>
        </p:txBody>
      </p:sp>
      <p:sp>
        <p:nvSpPr>
          <p:cNvPr id="4" name="QM_6_AN.216_1#a2e3eeee3.blank?vja=1&amp;pid=f6cb102d5&amp;color=0,0,0&amp;vpa=94&amp;vtp=1">
            <a:extLst>
              <a:ext uri="{FF2B5EF4-FFF2-40B4-BE49-F238E27FC236}">
                <a16:creationId xmlns:a16="http://schemas.microsoft.com/office/drawing/2014/main" id="{84B816F7-92AA-B9C9-3BAC-1B5F52777F23}"/>
              </a:ext>
            </a:extLst>
          </p:cNvPr>
          <p:cNvSpPr/>
          <p:nvPr/>
        </p:nvSpPr>
        <p:spPr>
          <a:xfrm>
            <a:off x="2738438" y="1230200"/>
            <a:ext cx="971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positions</a:t>
            </a:r>
            <a:endParaRPr lang="en-US" altLang="zh-CN" sz="2000" dirty="0"/>
          </a:p>
        </p:txBody>
      </p:sp>
      <p:sp>
        <p:nvSpPr>
          <p:cNvPr id="5" name="QM_6_AN.217_1#a2e3eeee3.blank?vja=1&amp;pid=f6cb102d5&amp;color=0,0,0&amp;vpa=95&amp;vtp=1">
            <a:extLst>
              <a:ext uri="{FF2B5EF4-FFF2-40B4-BE49-F238E27FC236}">
                <a16:creationId xmlns:a16="http://schemas.microsoft.com/office/drawing/2014/main" id="{153B991E-08DE-A676-0509-6CA8D5191C5B}"/>
              </a:ext>
            </a:extLst>
          </p:cNvPr>
          <p:cNvSpPr/>
          <p:nvPr/>
        </p:nvSpPr>
        <p:spPr>
          <a:xfrm>
            <a:off x="1087501" y="2373200"/>
            <a:ext cx="1000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promotes</a:t>
            </a:r>
            <a:endParaRPr lang="en-US" altLang="zh-CN" sz="2000" dirty="0"/>
          </a:p>
        </p:txBody>
      </p:sp>
    </p:spTree>
    <p:extLst>
      <p:ext uri="{BB962C8B-B14F-4D97-AF65-F5344CB8AC3E}">
        <p14:creationId xmlns:p14="http://schemas.microsoft.com/office/powerpoint/2010/main" val="24674908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bg/>
                                          </p:spTgt>
                                        </p:tgtEl>
                                        <p:attrNameLst>
                                          <p:attrName>style.visibility</p:attrName>
                                        </p:attrNameLst>
                                      </p:cBhvr>
                                      <p:to>
                                        <p:strVal val="visible"/>
                                      </p:to>
                                    </p:set>
                                    <p:animEffect transition="in" filter="fade">
                                      <p:cBhvr>
                                        <p:cTn id="23" dur="500"/>
                                        <p:tgtEl>
                                          <p:spTgt spid="3">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fade">
                                      <p:cBhvr>
                                        <p:cTn id="2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B_7_BD.219_1#1d2281b44?vja=1&amp;pid=a2e3eeee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3" name="QB_7_AN.220_1#1d2281b44.blank?vja=1&amp;pid=a2e3eeee3&amp;color=0,0,0&amp;vpa=96&amp;vtp=1"/>
          <p:cNvSpPr/>
          <p:nvPr/>
        </p:nvSpPr>
        <p:spPr>
          <a:xfrm>
            <a:off x="1062101" y="858013"/>
            <a:ext cx="295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its</a:t>
            </a:r>
            <a:endParaRPr lang="en-US" altLang="zh-CN" sz="2000" dirty="0"/>
          </a:p>
        </p:txBody>
      </p:sp>
      <p:sp>
        <p:nvSpPr>
          <p:cNvPr id="4" name="QB_7_AS.221_1#1d2281b44?vja=1&amp;pid=a2e3eeee3&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句意为：随着社交媒体在过去几年爆炸式流行，它的闪电般的发展已经引起了公众的担忧。根据句意可知，空格处应填形容词性物主代词its，表示“它的”，作定语，修饰development。故填its。</a:t>
            </a:r>
            <a:endParaRPr lang="en-US" altLang="zh-CN" sz="2200" dirty="0"/>
          </a:p>
        </p:txBody>
      </p:sp>
      <p:sp>
        <p:nvSpPr>
          <p:cNvPr id="5" name="QB_7_BD.222_1#a574adbb3?vja=1&amp;pid=a2e3eeee3&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6" name="QB_7_AN.223_1#a574adbb3.blank?vja=1&amp;pid=a2e3eeee3&amp;color=0,0,0&amp;vpa=97&amp;vtp=1"/>
          <p:cNvSpPr/>
          <p:nvPr/>
        </p:nvSpPr>
        <p:spPr>
          <a:xfrm>
            <a:off x="1036701" y="2465959"/>
            <a:ext cx="860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reduced</a:t>
            </a:r>
            <a:endParaRPr lang="en-US" altLang="zh-CN" sz="2000" dirty="0"/>
          </a:p>
        </p:txBody>
      </p:sp>
      <p:sp>
        <p:nvSpPr>
          <p:cNvPr id="7" name="QB_7_AS.224_1#a574adbb3?vja=1&amp;pid=a2e3eeee3&amp;color=0,0,0&amp;vtp=1"/>
          <p:cNvSpPr/>
          <p:nvPr/>
        </p:nvSpPr>
        <p:spPr>
          <a:xfrm>
            <a:off x="722376" y="29287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句意为：过度使用可能会导致许多严重的问题，如心理健康问题、减少的学习时间和人际关系质量差。本句谓语为may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to，此处应用非谓语动词作定语，修饰名词短语learning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time；reduce和learning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time之间是逻辑上的被动关系，应用过去分词作前置定语。故填reduced。</a:t>
            </a:r>
            <a:endParaRPr lang="en-US" altLang="zh-CN" sz="2200" dirty="0"/>
          </a:p>
        </p:txBody>
      </p:sp>
      <p:sp>
        <p:nvSpPr>
          <p:cNvPr id="8" name="QB_7_BD.225_1#31e324af7?vja=1&amp;pid=a2e3eeee3&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9" name="QB_7_AN.226_1#31e324af7.blank?vja=1&amp;pid=a2e3eeee3&amp;color=0,0,0&amp;vpa=98&amp;vtp=1"/>
          <p:cNvSpPr/>
          <p:nvPr/>
        </p:nvSpPr>
        <p:spPr>
          <a:xfrm>
            <a:off x="998601" y="4078859"/>
            <a:ext cx="1042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taken</a:t>
            </a:r>
            <a:endParaRPr lang="en-US" altLang="zh-CN" sz="2000" dirty="0"/>
          </a:p>
        </p:txBody>
      </p:sp>
      <p:sp>
        <p:nvSpPr>
          <p:cNvPr id="10" name="QB_7_AS.227_1#31e324af7?vja=1&amp;pid=a2e3eeee3&amp;color=0,0,0&amp;vtp=1"/>
          <p:cNvSpPr/>
          <p:nvPr/>
        </p:nvSpPr>
        <p:spPr>
          <a:xfrm>
            <a:off x="722376" y="45416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一个社交媒体网站有许多“有趣”的视频，视频中孩子们在屏幕被拿走时会发脾气。设空处在when引导的时间状语从句中作谓语，结合语境可知，此处为客观陈述，应用一般现在时，且从句的主语screens是复数，与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away之间是被动关系，故从句谓语用一般现在时的被动语态，助动词用are。故填are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B_6_BD.10_1#68b834e6b?vja=1&amp;pid=2baf8fdd0&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（disturb）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endParaRPr lang="en-US" altLang="zh-CN" sz="2000" dirty="0"/>
          </a:p>
        </p:txBody>
      </p:sp>
      <p:sp>
        <p:nvSpPr>
          <p:cNvPr id="3" name="QB_6_AN.11_1#68b834e6b.blank?vja=1&amp;pid=2baf8fdd0&amp;color=0,0,0&amp;vpa=4&amp;vtp=1"/>
          <p:cNvSpPr/>
          <p:nvPr/>
        </p:nvSpPr>
        <p:spPr>
          <a:xfrm>
            <a:off x="7196963" y="845313"/>
            <a:ext cx="1084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disturbing</a:t>
            </a:r>
            <a:endParaRPr lang="en-US" altLang="zh-CN" sz="2000" dirty="0"/>
          </a:p>
        </p:txBody>
      </p:sp>
      <p:sp>
        <p:nvSpPr>
          <p:cNvPr id="4" name="QB_6_AS.12_1#68b834e6b?vja=1&amp;pid=2baf8fdd0&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句意为：对大多数人来说，工作的改变可能是一种非常具有挑战性和令人不安的经历。设空处修饰名词experience，表示“令人不安的”，应用-ing结尾的形容词。故填disturbing。</a:t>
            </a:r>
            <a:endParaRPr lang="en-US" altLang="zh-CN" sz="2200" dirty="0"/>
          </a:p>
        </p:txBody>
      </p:sp>
      <p:sp>
        <p:nvSpPr>
          <p:cNvPr id="5" name="QB_6_BD.13_1#484f72827?vja=1&amp;pid=2baf8fdd0&amp;color=0,0,0&amp;vtp=1"/>
          <p:cNvSpPr/>
          <p:nvPr/>
        </p:nvSpPr>
        <p:spPr>
          <a:xfrm>
            <a:off x="722376" y="250634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middle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selected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participate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psychological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endParaRPr lang="en-US" altLang="zh-CN" sz="2000" dirty="0"/>
          </a:p>
        </p:txBody>
      </p:sp>
      <p:sp>
        <p:nvSpPr>
          <p:cNvPr id="6" name="QB_6_AN.14_1#484f72827.blank?vja=1&amp;pid=2baf8fdd0&amp;color=0,0,0&amp;vpa=5&amp;vtp=1"/>
          <p:cNvSpPr/>
          <p:nvPr/>
        </p:nvSpPr>
        <p:spPr>
          <a:xfrm>
            <a:off x="6447282" y="2468245"/>
            <a:ext cx="239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at</a:t>
            </a:r>
            <a:endParaRPr lang="en-US" altLang="zh-CN" sz="2000" dirty="0"/>
          </a:p>
        </p:txBody>
      </p:sp>
      <p:sp>
        <p:nvSpPr>
          <p:cNvPr id="7" name="QB_6_AS.15_1#484f72827?vja=1&amp;pid=2baf8fdd0&amp;color=0,0,0&amp;vtp=1"/>
          <p:cNvSpPr/>
          <p:nvPr/>
        </p:nvSpPr>
        <p:spPr>
          <a:xfrm>
            <a:off x="722376" y="33191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句意为：大约20名中学生被随机挑选出来参加一项心理测试。at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random为固定搭配，意为“随机地”，此处为介词短语作状语。故填at。</a:t>
            </a:r>
            <a:endParaRPr lang="en-US" altLang="zh-CN" sz="2200" dirty="0"/>
          </a:p>
        </p:txBody>
      </p:sp>
      <p:sp>
        <p:nvSpPr>
          <p:cNvPr id="8" name="QB_6_BD.16_1#fe829ef08?vja=1&amp;pid=2baf8fdd0&amp;color=0,0,0&amp;vtp=1"/>
          <p:cNvSpPr/>
          <p:nvPr/>
        </p:nvSpPr>
        <p:spPr>
          <a:xfrm>
            <a:off x="722376" y="41192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6.Volunteers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distributing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（grocery）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refugees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flood-stricken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a:t>
            </a:r>
            <a:endParaRPr lang="en-US" altLang="zh-CN" sz="2000" dirty="0"/>
          </a:p>
        </p:txBody>
      </p:sp>
      <p:sp>
        <p:nvSpPr>
          <p:cNvPr id="9" name="QB_6_AN.17_1#fe829ef08.blank?vja=1&amp;pid=2baf8fdd0&amp;color=0,0,0&amp;vpa=6&amp;vtp=1"/>
          <p:cNvSpPr/>
          <p:nvPr/>
        </p:nvSpPr>
        <p:spPr>
          <a:xfrm>
            <a:off x="5276850" y="4068445"/>
            <a:ext cx="985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groceries</a:t>
            </a:r>
            <a:endParaRPr lang="en-US" altLang="zh-CN" sz="2000" dirty="0"/>
          </a:p>
        </p:txBody>
      </p:sp>
      <p:sp>
        <p:nvSpPr>
          <p:cNvPr id="10" name="QB_6_AS.18_1#fe829ef08?vja=1&amp;pid=2baf8fdd0&amp;color=0,0,0&amp;vtp=1"/>
          <p:cNvSpPr/>
          <p:nvPr/>
        </p:nvSpPr>
        <p:spPr>
          <a:xfrm>
            <a:off x="722376" y="4922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句意为：志愿者们正忙着给洪灾地区的难民分发食品杂货。设空处作动词</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distributing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的宾语，grocery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意为“食品杂货”时用复数形式。故填groceries。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B_7_BD.228_1#2a70230cb?vja=1&amp;pid=a2e3eeee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7_AN.229_1#2a70230cb.blank?vja=1&amp;pid=a2e3eeee3&amp;color=0,0,0&amp;vpa=99&amp;vtp=1"/>
          <p:cNvSpPr/>
          <p:nvPr/>
        </p:nvSpPr>
        <p:spPr>
          <a:xfrm>
            <a:off x="1062101" y="858013"/>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and</a:t>
            </a:r>
            <a:endParaRPr lang="en-US" altLang="zh-CN" sz="2000" dirty="0"/>
          </a:p>
        </p:txBody>
      </p:sp>
      <p:sp>
        <p:nvSpPr>
          <p:cNvPr id="4" name="QB_7_AS.230_1#2a70230cb?vja=1&amp;pid=a2e3eeee3&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句意为：因此，保持屏幕上的生活和现实世界的生活之间的平衡很重要。between</a:t>
            </a:r>
            <a:r>
              <a:rPr lang="en-US" altLang="zh-CN" sz="2000" b="0" i="0" dirty="0">
                <a:solidFill>
                  <a:srgbClr val="385723"/>
                </a:solidFill>
                <a:latin typeface="Times New Roman" panose="02020603050405020304" pitchFamily="18" charset="-12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Times New Roman" panose="02020603050405020304" pitchFamily="18" charset="-12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为固定结构，意为“在</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和</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之间”。故填and。</a:t>
            </a:r>
            <a:endParaRPr lang="en-US" altLang="zh-CN" sz="2200" dirty="0"/>
          </a:p>
        </p:txBody>
      </p:sp>
      <p:sp>
        <p:nvSpPr>
          <p:cNvPr id="5" name="QB_7_BD.231_1#6a51d1de8?vja=1&amp;pid=a2e3eeee3&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232_1#6a51d1de8.blank?vja=1&amp;pid=a2e3eeee3&amp;color=0,0,0&amp;vpa=100&amp;vtp=1"/>
          <p:cNvSpPr/>
          <p:nvPr/>
        </p:nvSpPr>
        <p:spPr>
          <a:xfrm>
            <a:off x="1024001" y="2072259"/>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7" name="QB_7_AS.233_1#6a51d1de8?vja=1&amp;pid=a2e3eeee3&amp;color=0,0,0&amp;vtp=1"/>
          <p:cNvSpPr/>
          <p:nvPr/>
        </p:nvSpPr>
        <p:spPr>
          <a:xfrm>
            <a:off x="722376" y="25350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句意为：首先，设定一个时间表，让成年人、青少年和孩子与家人、朋友和邻居面对面地重新聚在一起。in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person为固定短语，意为“当面；亲自”。故填in。</a:t>
            </a:r>
            <a:endParaRPr lang="en-US" altLang="zh-CN" sz="2200" dirty="0"/>
          </a:p>
        </p:txBody>
      </p:sp>
      <p:sp>
        <p:nvSpPr>
          <p:cNvPr id="8" name="QB_7_BD.234_1#6f7a85f2b?vja=1&amp;pid=a2e3eeee3&amp;color=0,0,0&amp;vtp=1"/>
          <p:cNvSpPr/>
          <p:nvPr/>
        </p:nvSpPr>
        <p:spPr>
          <a:xfrm>
            <a:off x="722376" y="33295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9" name="QB_7_AN.235_1#6f7a85f2b.blank?vja=1&amp;pid=a2e3eeee3&amp;color=0,0,0&amp;vpa=101&amp;vtp=1"/>
          <p:cNvSpPr/>
          <p:nvPr/>
        </p:nvSpPr>
        <p:spPr>
          <a:xfrm>
            <a:off x="1036701" y="3278759"/>
            <a:ext cx="971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regularly</a:t>
            </a:r>
            <a:endParaRPr lang="en-US" altLang="zh-CN" sz="2000" dirty="0"/>
          </a:p>
        </p:txBody>
      </p:sp>
      <p:sp>
        <p:nvSpPr>
          <p:cNvPr id="10" name="QB_7_AS.236_1#6f7a85f2b?vja=1&amp;pid=a2e3eeee3&amp;color=0,0,0&amp;vtp=1"/>
          <p:cNvSpPr/>
          <p:nvPr/>
        </p:nvSpPr>
        <p:spPr>
          <a:xfrm>
            <a:off x="722376" y="37542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句意为：其次，定期到户外玩捉迷藏、种植花园，或者只是坐着看鸟。设空处修饰动词短语get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outside，应用副词作状语，表示“定期地”，故填regularly。</a:t>
            </a:r>
            <a:endParaRPr lang="en-US" altLang="zh-CN" sz="2200" dirty="0"/>
          </a:p>
        </p:txBody>
      </p:sp>
      <p:sp>
        <p:nvSpPr>
          <p:cNvPr id="11" name="QB_7_BD.237_1#44af02c72?vja=1&amp;pid=a2e3eeee3&amp;color=0,0,0&amp;vtp=1"/>
          <p:cNvSpPr/>
          <p:nvPr/>
        </p:nvSpPr>
        <p:spPr>
          <a:xfrm>
            <a:off x="722376" y="45487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12" name="QB_7_AN.238_1#44af02c72.blank?vja=1&amp;pid=a2e3eeee3&amp;color=0,0,0&amp;vpa=102&amp;vtp=1"/>
          <p:cNvSpPr/>
          <p:nvPr/>
        </p:nvSpPr>
        <p:spPr>
          <a:xfrm>
            <a:off x="1049401" y="4497959"/>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Building</a:t>
            </a:r>
            <a:endParaRPr lang="en-US" altLang="zh-CN" sz="2000" dirty="0"/>
          </a:p>
        </p:txBody>
      </p:sp>
      <p:sp>
        <p:nvSpPr>
          <p:cNvPr id="13" name="QB_7_AS.239_1#44af02c72?vja=1&amp;pid=a2e3eeee3&amp;color=0,0,0&amp;vtp=1"/>
          <p:cNvSpPr/>
          <p:nvPr/>
        </p:nvSpPr>
        <p:spPr>
          <a:xfrm>
            <a:off x="722376" y="49734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建立我们与自然的关系会增加我们的平和感、积极性和幸福感，这带来了很多好处。本句谓语为increases，设空处应用非谓语动词；结合句意可知，此处强调一种持续性或习惯性的行为，应用动名词作主语。故填Build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B_7_BD.240_1#22f7d5950?vja=1&amp;pid=a2e3eeee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N.241_1#22f7d5950.blank?vja=1&amp;pid=a2e3eeee3&amp;color=0,0,0&amp;vpa=103&amp;vtp=1"/>
          <p:cNvSpPr/>
          <p:nvPr/>
        </p:nvSpPr>
        <p:spPr>
          <a:xfrm>
            <a:off x="1062101" y="858013"/>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4" name="QB_7_AS.242_1#22f7d5950?vja=1&amp;pid=a2e3eeee3&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句意见上一题解析。分析句子结构可知，设空处引导非限制性定语从句，先行词为整个主句，关系词在从句中作主语，应用关系代词which引导该从句。</a:t>
            </a:r>
            <a:endParaRPr lang="en-US" altLang="zh-CN" sz="2200" dirty="0"/>
          </a:p>
        </p:txBody>
      </p:sp>
      <p:sp>
        <p:nvSpPr>
          <p:cNvPr id="5" name="QB_7_BD.243_1#57c93f467?vja=1&amp;pid=a2e3eeee3&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7_AN.244_1#57c93f467.blank?vja=1&amp;pid=a2e3eeee3&amp;color=0,0,0&amp;vpa=104&amp;vtp=1"/>
          <p:cNvSpPr/>
          <p:nvPr/>
        </p:nvSpPr>
        <p:spPr>
          <a:xfrm>
            <a:off x="1036701" y="2072259"/>
            <a:ext cx="971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positions</a:t>
            </a:r>
            <a:endParaRPr lang="en-US" altLang="zh-CN" sz="2000" dirty="0"/>
          </a:p>
        </p:txBody>
      </p:sp>
      <p:sp>
        <p:nvSpPr>
          <p:cNvPr id="7" name="QB_7_AS.245_1#57c93f467?vja=1&amp;pid=a2e3eeee3&amp;color=0,0,0&amp;vtp=1"/>
          <p:cNvSpPr/>
          <p:nvPr/>
        </p:nvSpPr>
        <p:spPr>
          <a:xfrm>
            <a:off x="722376" y="2547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句意为：提醒你的身体，除了“看屏幕”，它还可以变换到其他姿势。position意为“姿势”时可作可数名词，根据空前的other并结合语境可知，此处表示“其他姿势”，应用名词复数形式表泛指。故填positions。</a:t>
            </a:r>
            <a:endParaRPr lang="en-US" altLang="zh-CN" sz="2200" dirty="0"/>
          </a:p>
        </p:txBody>
      </p:sp>
      <p:sp>
        <p:nvSpPr>
          <p:cNvPr id="8" name="QB_7_BD.246_1#79ecc1bae?vja=1&amp;pid=a2e3eeee3&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9" name="QB_7_AN.247_1#79ecc1bae.blank?vja=1&amp;pid=a2e3eeee3&amp;color=0,0,0&amp;vpa=105&amp;vtp=1"/>
          <p:cNvSpPr/>
          <p:nvPr/>
        </p:nvSpPr>
        <p:spPr>
          <a:xfrm>
            <a:off x="1151001" y="3685159"/>
            <a:ext cx="1000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promotes</a:t>
            </a:r>
            <a:endParaRPr lang="en-US" altLang="zh-CN" sz="2000" dirty="0"/>
          </a:p>
        </p:txBody>
      </p:sp>
      <p:sp>
        <p:nvSpPr>
          <p:cNvPr id="10" name="QB_7_AS.248_1#79ecc1bae?vja=1&amp;pid=a2e3eeee3&amp;color=0,0,0&amp;vtp=1"/>
          <p:cNvSpPr/>
          <p:nvPr/>
        </p:nvSpPr>
        <p:spPr>
          <a:xfrm>
            <a:off x="722376" y="41606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句意为：接纳会增加我们内心的平静，不像社交媒体互动会促进自我评价和对他人的评价。分析句子结构可知，which引导非限制性定语从句，先行词为social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media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interaction，关系代词在从句中作主语，设空处在从句中作谓语，结合语境可知，此处陈述客观事实，应用一般现在时；从句主语which指代social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media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interaction，从句谓语应用第三人称单数形式。故填promotes。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C_4#758763480.fixed?vja=1&amp;pid=0734aeb13&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758763480.fixed?vja=1&amp;pid=0734aeb13&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Community</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Spirit</a:t>
            </a:r>
            <a:endParaRPr lang="en-US" altLang="zh-CN" sz="4400" dirty="0"/>
          </a:p>
        </p:txBody>
      </p:sp>
      <p:pic>
        <p:nvPicPr>
          <p:cNvPr id="4" name="C_4#758763480.fixed?vja=1&amp;pid=0734aeb13&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758763480.fixed?vja=1&amp;pid=0734aeb13&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M_6_BD.249_1#81b0a8240?vja=1&amp;pid=3522763de&amp;color=0,0,0&amp;vtp=1&amp;bt=1"/>
          <p:cNvSpPr/>
          <p:nvPr/>
        </p:nvSpPr>
        <p:spPr>
          <a:xfrm>
            <a:off x="722376" y="900000"/>
            <a:ext cx="10753344" cy="4919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[黑龙江哈尔滨三中2025模拟]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afternoon,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boredom,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launched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café.Upon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immediately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enveloped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atmosphere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endearing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miaows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dozens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fluffy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cushioned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shelves.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steaming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coffee,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sunlit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snow-white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striking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sniffed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coffee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curiously,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contentedly.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tugging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lips.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customer,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frequented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café</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unwind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cultivated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numerous</a:t>
            </a:r>
            <a:endParaRPr lang="en-US" altLang="zh-CN" sz="2000" dirty="0"/>
          </a:p>
        </p:txBody>
      </p:sp>
    </p:spTree>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49_1#81b0a8240?vja=1&amp;pid=3522763de&amp;color=0,0,0&amp;vtp=1&amp;bt=1">
            <a:extLst>
              <a:ext uri="{FF2B5EF4-FFF2-40B4-BE49-F238E27FC236}">
                <a16:creationId xmlns:a16="http://schemas.microsoft.com/office/drawing/2014/main" id="{4608565C-1393-AC6B-297C-1D3BB231F464}"/>
              </a:ext>
            </a:extLst>
          </p:cNvPr>
          <p:cNvSpPr/>
          <p:nvPr/>
        </p:nvSpPr>
        <p:spPr>
          <a:xfrm>
            <a:off x="722376" y="900000"/>
            <a:ext cx="10753344" cy="3776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friendships</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（猫的）.We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exchanged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anecdotes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pet-related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mischief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（恶作剧）,</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laughter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harmoniously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café’s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background.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café</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Thompson,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handcrafted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keychain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pattern.“Thank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genuine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bustling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realisation—this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impromptu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（即兴的）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transformed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unforgettable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soul-nourishing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episode.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delighted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pleasures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unpredictability,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endParaRPr lang="en-US" altLang="zh-CN" sz="2000" dirty="0"/>
          </a:p>
        </p:txBody>
      </p:sp>
      <p:sp>
        <p:nvSpPr>
          <p:cNvPr id="3" name="QM_6_EX.250_1#81b0a8240?vja=1&amp;pid=3522763de&amp;color=0,0,0&amp;vtp=1">
            <a:extLst>
              <a:ext uri="{FF2B5EF4-FFF2-40B4-BE49-F238E27FC236}">
                <a16:creationId xmlns:a16="http://schemas.microsoft.com/office/drawing/2014/main" id="{E5A7E321-F6A4-F6A0-0614-964AC5C69101}"/>
              </a:ext>
            </a:extLst>
          </p:cNvPr>
          <p:cNvSpPr/>
          <p:nvPr/>
        </p:nvSpPr>
        <p:spPr>
          <a:xfrm>
            <a:off x="722376" y="4719447"/>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讲述了作者因感到无聊而即兴探访一家宠物咖啡馆的经历。通过与猫咪的温暖互动、与其他顾客的愉快交谈，作者将一个沉闷的下午转变为一次滋养灵魂的体验，并感悟到生活中那些不期而遇的连接与纯粹快乐的珍贵。</a:t>
            </a:r>
            <a:endParaRPr lang="en-US" altLang="zh-CN" sz="2000" dirty="0"/>
          </a:p>
        </p:txBody>
      </p:sp>
    </p:spTree>
    <p:extLst>
      <p:ext uri="{BB962C8B-B14F-4D97-AF65-F5344CB8AC3E}">
        <p14:creationId xmlns:p14="http://schemas.microsoft.com/office/powerpoint/2010/main" val="24687679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C_7_BD.251_1#a62f47692?vja=1&amp;pid=81b0a824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café?(</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52_1#a62f47692.bracket?vja=1&amp;pid=81b0a8240&amp;color=0,0,0&amp;vpa=106&amp;vtp=1"/>
          <p:cNvSpPr/>
          <p:nvPr/>
        </p:nvSpPr>
        <p:spPr>
          <a:xfrm>
            <a:off x="557218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251_2#a62f47692.choices?vja=1&amp;pid=81b0a8240&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appointment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adopt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pet.</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home.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housework.</a:t>
            </a:r>
            <a:endParaRPr lang="en-US" altLang="zh-CN" sz="2000" dirty="0"/>
          </a:p>
        </p:txBody>
      </p:sp>
      <p:sp>
        <p:nvSpPr>
          <p:cNvPr id="5" name="QC_7_AS.253_1#a62f47692?vja=1&amp;pid=81b0a8240&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细节理解题。根据第一段中的“Last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Sunday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afternoon,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boredom,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instantly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towards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launched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café.”可知，作者去这家宠物咖啡馆是因为她觉得在家很无聊。故选C项。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C_7_BD.254_1#45360b9c4?vja=1&amp;pid=81b0a8240&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café?(</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55_1#45360b9c4.bracket?vja=1&amp;pid=81b0a8240&amp;color=0,0,0&amp;mp=1&amp;vpa=107&amp;vtp=1"/>
          <p:cNvSpPr/>
          <p:nvPr/>
        </p:nvSpPr>
        <p:spPr>
          <a:xfrm>
            <a:off x="698836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254_2#45360b9c4.choices?vja=1&amp;pid=81b0a8240&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cushioned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shelves.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fluffy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lap.</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C.Lily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outdoor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wind.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café</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gifted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café</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chain.</a:t>
            </a:r>
            <a:endParaRPr lang="en-US" altLang="zh-CN" sz="2000" dirty="0"/>
          </a:p>
        </p:txBody>
      </p:sp>
      <p:sp>
        <p:nvSpPr>
          <p:cNvPr id="5" name="QC_7_AS.256_1#45360b9c4?vja=1&amp;pid=81b0a8240&amp;color=0,0,0&amp;vtp=1"/>
          <p:cNvSpPr/>
          <p:nvPr/>
        </p:nvSpPr>
        <p:spPr>
          <a:xfrm>
            <a:off x="722376" y="2077847"/>
            <a:ext cx="10753344" cy="1151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effortless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leapt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sniffed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coffee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curiously,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settled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purring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contentedly.”可知，作者待在那家咖啡馆期间，一只毛茸茸的猫咪趴在了她的腿上。</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C_7_BD.257_1#e6af67705?vja=1&amp;pid=81b0a824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café</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paragraph?(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58_1#e6af67705.bracket?vja=1&amp;pid=81b0a8240&amp;color=0,0,0&amp;vpa=108&amp;vtp=1"/>
          <p:cNvSpPr/>
          <p:nvPr/>
        </p:nvSpPr>
        <p:spPr>
          <a:xfrm>
            <a:off x="782485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257_2#e6af67705.choices?vja=1&amp;pid=81b0a8240&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customers.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escape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coffee-lovers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gather.</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relationships.</a:t>
            </a:r>
            <a:endParaRPr lang="en-US" altLang="zh-CN" sz="2000" dirty="0"/>
          </a:p>
        </p:txBody>
      </p:sp>
      <p:sp>
        <p:nvSpPr>
          <p:cNvPr id="5" name="QC_7_AS.259_1#e6af67705?vja=1&amp;pid=81b0a8240&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推理判断题。根据第三段中的“She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frequented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café</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unwind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cultivated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numerous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friendships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human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feline.”可知，这家咖啡馆不仅仅是一个喝咖啡或与猫玩耍的地方，更是一个促进人与人、人与动物之间建立情感联系和友谊的社交场所。故选D项。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C_7_BD.260_1#b2e7cdd20?vja=1&amp;pid=81b0a824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suitable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61_1#b2e7cdd20.bracket?vja=1&amp;pid=81b0a8240&amp;color=0,0,0&amp;vpa=109&amp;vtp=1"/>
          <p:cNvSpPr/>
          <p:nvPr/>
        </p:nvSpPr>
        <p:spPr>
          <a:xfrm>
            <a:off x="517213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260_2#b2e7cdd20.choices?vja=1&amp;pid=81b0a8240&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Lovely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Cafés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C.Observing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Café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.Unexpected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Café</a:t>
            </a:r>
            <a:endParaRPr lang="en-US" altLang="zh-CN" sz="2000" dirty="0"/>
          </a:p>
        </p:txBody>
      </p:sp>
      <p:sp>
        <p:nvSpPr>
          <p:cNvPr id="5" name="QC_7_AS.262_1#b2e7cdd20?vja=1&amp;pid=81b0a8240&amp;color=0,0,0&amp;vtp=1"/>
          <p:cNvSpPr/>
          <p:nvPr/>
        </p:nvSpPr>
        <p:spPr>
          <a:xfrm>
            <a:off x="722376" y="20778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通读全文并结合最后一段内容可知，文章主要讲述了作者因无聊而即兴前往一家新开的宠物咖啡馆的经历，在此期间，作者收获了猫咪陪伴的快乐以及与其他顾客和店主互动的愉快体验，这次意外探访让作者领悟到生活中意外连接与纯粹的快乐的珍贵。D项（在一家宠物咖啡馆发现的意想不到的快乐）概括了核心事件和作者最终的情感收获，适合做本文的标题。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M_6_BD.263_1#80897f7ab?vja=1&amp;pid=3522763de&amp;color=0,0,0&amp;vtp=1&amp;bt=1"/>
          <p:cNvSpPr/>
          <p:nvPr/>
        </p:nvSpPr>
        <p:spPr>
          <a:xfrm>
            <a:off x="722376" y="900000"/>
            <a:ext cx="10753344" cy="4953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[湖北武汉2025高三开学摸底考试]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civilisations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societies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Industrial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Revolution,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progression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agriculture,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manufacturing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（制造业）</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industries.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especially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emergence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globalisation.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adaptability,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sympathy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acquired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satisfaction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p>
          <a:p>
            <a:pPr algn="just">
              <a:lnSpc>
                <a:spcPct val="125000"/>
              </a:lnSpc>
            </a:pPr>
            <a:endParaRPr lang="en-US" altLang="zh-CN" sz="20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B_6_BD.19_1#a3d02d5dc?vja=1&amp;pid=2baf8fdd0&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separate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agreed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Mid-Autumn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Festival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endParaRPr lang="en-US" altLang="zh-CN" sz="2000" dirty="0"/>
          </a:p>
        </p:txBody>
      </p:sp>
      <p:sp>
        <p:nvSpPr>
          <p:cNvPr id="3" name="QB_6_AN.20_1#a3d02d5dc.blank?vja=1&amp;pid=2baf8fdd0&amp;color=0,0,0&amp;vpa=7&amp;vtp=1"/>
          <p:cNvSpPr/>
          <p:nvPr/>
        </p:nvSpPr>
        <p:spPr>
          <a:xfrm>
            <a:off x="770001" y="1239013"/>
            <a:ext cx="87312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meet</a:t>
            </a:r>
            <a:endParaRPr lang="en-US" altLang="zh-CN" sz="2000" dirty="0"/>
          </a:p>
        </p:txBody>
      </p:sp>
      <p:sp>
        <p:nvSpPr>
          <p:cNvPr id="4" name="QB_6_AS.21_1#a3d02d5dc?vja=1&amp;pid=2baf8fdd0&amp;color=0,0,0&amp;vtp=1"/>
          <p:cNvSpPr/>
          <p:nvPr/>
        </p:nvSpPr>
        <p:spPr>
          <a:xfrm>
            <a:off x="722376" y="1696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句意为：两人很快成为好朋友，在各奔东西之前，他们约定在第二年的中秋节见面。agree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sth为固定搭配，意为“约定做某事；赞成做某事”。故填to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meet。</a:t>
            </a:r>
            <a:endParaRPr lang="en-US" altLang="zh-CN" sz="2200" dirty="0"/>
          </a:p>
        </p:txBody>
      </p:sp>
      <p:sp>
        <p:nvSpPr>
          <p:cNvPr id="5" name="QB_6_BD.22_1#c5852a623?vja=1&amp;pid=2baf8fdd0&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determination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succeed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constantly.</a:t>
            </a:r>
            <a:endParaRPr lang="en-US" altLang="zh-CN" sz="2000" dirty="0"/>
          </a:p>
        </p:txBody>
      </p:sp>
      <p:sp>
        <p:nvSpPr>
          <p:cNvPr id="6" name="QB_6_AN.23_1#c5852a623.blank?vja=1&amp;pid=2baf8fdd0&amp;color=0,0,0&amp;vpa=8&amp;vtp=1"/>
          <p:cNvSpPr/>
          <p:nvPr/>
        </p:nvSpPr>
        <p:spPr>
          <a:xfrm>
            <a:off x="5013389" y="2453259"/>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7" name="QB_6_AS.24_1#c5852a623?vja=1&amp;pid=2baf8fdd0&amp;color=0,0,0&amp;vtp=1"/>
          <p:cNvSpPr/>
          <p:nvPr/>
        </p:nvSpPr>
        <p:spPr>
          <a:xfrm>
            <a:off x="722376" y="29160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句意为：是想要成功的决心激励他不断接受新的挑战。本句若去掉It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was和设空处，句子结构和句意仍然完整，故本句考查“it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is/was</a:t>
            </a:r>
            <a:r>
              <a:rPr lang="en-US" altLang="zh-CN" sz="2000" b="0" i="0" dirty="0">
                <a:solidFill>
                  <a:srgbClr val="385723"/>
                </a:solidFill>
                <a:latin typeface="Times New Roman" panose="02020603050405020304" pitchFamily="18" charset="-12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Times New Roman" panose="02020603050405020304" pitchFamily="18" charset="-12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”强调句型。故填that。</a:t>
            </a:r>
            <a:endParaRPr lang="en-US" altLang="zh-CN" sz="2200" dirty="0"/>
          </a:p>
        </p:txBody>
      </p:sp>
      <p:sp>
        <p:nvSpPr>
          <p:cNvPr id="8" name="QB_6_BD.25_1#4a4d320a0?vja=1&amp;pid=2baf8fdd0&amp;color=0,0,0&amp;vtp=1"/>
          <p:cNvSpPr/>
          <p:nvPr/>
        </p:nvSpPr>
        <p:spPr>
          <a:xfrm>
            <a:off x="722376" y="37105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Times New Roman" pitchFamily="34" charset="0"/>
                <a:ea typeface="微软雅黑" pitchFamily="34" charset="-122"/>
                <a:cs typeface="Times New Roman" pitchFamily="34" charset="-120"/>
              </a:rPr>
              <a:t>Once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teens.</a:t>
            </a:r>
            <a:endParaRPr lang="en-US" altLang="zh-CN" sz="2000" dirty="0"/>
          </a:p>
        </p:txBody>
      </p:sp>
      <p:sp>
        <p:nvSpPr>
          <p:cNvPr id="9" name="QB_6_AN.26_1#4a4d320a0.blank?vja=1&amp;pid=2baf8fdd0&amp;color=0,0,0&amp;vpa=9&amp;vtp=1"/>
          <p:cNvSpPr/>
          <p:nvPr/>
        </p:nvSpPr>
        <p:spPr>
          <a:xfrm>
            <a:off x="1624076" y="3672459"/>
            <a:ext cx="887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released</a:t>
            </a:r>
            <a:endParaRPr lang="en-US" altLang="zh-CN" sz="2000" dirty="0"/>
          </a:p>
        </p:txBody>
      </p:sp>
      <p:sp>
        <p:nvSpPr>
          <p:cNvPr id="10" name="QB_6_AS.27_1#4a4d320a0?vja=1&amp;pid=2baf8fdd0&amp;color=0,0,0&amp;vtp=1"/>
          <p:cNvSpPr/>
          <p:nvPr/>
        </p:nvSpPr>
        <p:spPr>
          <a:xfrm>
            <a:off x="722376" y="41352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句意为：这部电影一上映就很受青少年的欢迎。此处为Once引导的时间状语从句的省略，被省略的主语the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film和release之间为被动关系，应用被动语态，完整的状语从句为Once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film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released，设空处应用过去分词形式。故填released。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63_1#80897f7ab?vja=1&amp;pid=3522763de&amp;color=0,0,0&amp;vtp=1&amp;bt=1">
            <a:extLst>
              <a:ext uri="{FF2B5EF4-FFF2-40B4-BE49-F238E27FC236}">
                <a16:creationId xmlns:a16="http://schemas.microsoft.com/office/drawing/2014/main" id="{7D47701E-0FB3-6BAA-A515-5855A4615806}"/>
              </a:ext>
            </a:extLst>
          </p:cNvPr>
          <p:cNvSpPr/>
          <p:nvPr/>
        </p:nvSpPr>
        <p:spPr>
          <a:xfrm>
            <a:off x="722376" y="900000"/>
            <a:ext cx="10753344" cy="4572000"/>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settlement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disputes.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Despite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outweigh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applicable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academic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individuals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perspectives,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problem-solving,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competencies.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dynamics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objectives,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a:p>
            <a:pPr algn="just">
              <a:lnSpc>
                <a:spcPct val="125000"/>
              </a:lnSpc>
            </a:pPr>
            <a:endParaRPr lang="en-US" altLang="zh-CN" sz="2000" dirty="0"/>
          </a:p>
        </p:txBody>
      </p:sp>
    </p:spTree>
    <p:extLst>
      <p:ext uri="{BB962C8B-B14F-4D97-AF65-F5344CB8AC3E}">
        <p14:creationId xmlns:p14="http://schemas.microsoft.com/office/powerpoint/2010/main" val="2674077839"/>
      </p:ext>
    </p:extLst>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63_1#80897f7ab?vja=1&amp;pid=3522763de&amp;color=0,0,0&amp;vtp=1&amp;bt=1">
            <a:extLst>
              <a:ext uri="{FF2B5EF4-FFF2-40B4-BE49-F238E27FC236}">
                <a16:creationId xmlns:a16="http://schemas.microsoft.com/office/drawing/2014/main" id="{9D02EB44-5CC2-E93E-FD9D-F30EE7B31E2F}"/>
              </a:ext>
            </a:extLst>
          </p:cNvPr>
          <p:cNvSpPr/>
          <p:nvPr/>
        </p:nvSpPr>
        <p:spPr>
          <a:xfrm>
            <a:off x="722376" y="900000"/>
            <a:ext cx="10753344" cy="1490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undeniable.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recognise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endParaRPr lang="en-US" altLang="zh-CN" sz="2000" dirty="0"/>
          </a:p>
        </p:txBody>
      </p:sp>
      <p:sp>
        <p:nvSpPr>
          <p:cNvPr id="3" name="QM_6_EX.264_1#80897f7ab?vja=1&amp;pid=3522763de&amp;color=0,0,0&amp;vtp=1">
            <a:extLst>
              <a:ext uri="{FF2B5EF4-FFF2-40B4-BE49-F238E27FC236}">
                <a16:creationId xmlns:a16="http://schemas.microsoft.com/office/drawing/2014/main" id="{B882F59D-1390-21FD-4596-471281C166CA}"/>
              </a:ext>
            </a:extLst>
          </p:cNvPr>
          <p:cNvSpPr/>
          <p:nvPr/>
        </p:nvSpPr>
        <p:spPr>
          <a:xfrm>
            <a:off x="722376" y="2433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本文是一篇议论文。文章论述了团队合作对社交技能的发展具有积极影响，适用于工作环境和学术活动。</a:t>
            </a:r>
            <a:endParaRPr lang="en-US" altLang="zh-CN" sz="2000" dirty="0"/>
          </a:p>
        </p:txBody>
      </p:sp>
    </p:spTree>
    <p:extLst>
      <p:ext uri="{BB962C8B-B14F-4D97-AF65-F5344CB8AC3E}">
        <p14:creationId xmlns:p14="http://schemas.microsoft.com/office/powerpoint/2010/main" val="34238220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C_7_BD.265_1#ecd4df8a9?vja=1&amp;pid=80897f7a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66_1#ecd4df8a9.bracket?vja=1&amp;pid=80897f7ab&amp;color=0,0,0&amp;vpa=110&amp;vtp=1"/>
          <p:cNvSpPr/>
          <p:nvPr/>
        </p:nvSpPr>
        <p:spPr>
          <a:xfrm>
            <a:off x="9685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265_2#ecd4df8a9.choices?vja=1&amp;pid=80897f7ab&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communities.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factories.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C.High-tech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software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teams.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workshops.</a:t>
            </a:r>
            <a:endParaRPr lang="en-US" altLang="zh-CN" sz="2000" dirty="0"/>
          </a:p>
        </p:txBody>
      </p:sp>
      <p:sp>
        <p:nvSpPr>
          <p:cNvPr id="5" name="QC_7_AS.267_1#ecd4df8a9?vja=1&amp;pid=80897f7ab&amp;color=0,0,0&amp;vtp=1"/>
          <p:cNvSpPr/>
          <p:nvPr/>
        </p:nvSpPr>
        <p:spPr>
          <a:xfrm>
            <a:off x="722376" y="2077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formation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societies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Industrial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Revolution,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progression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teamwork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fields,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including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agriculture,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manufacturing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service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industries.”可知，从最早的人类社会形成到工业革命，在农业、制造业和服务业等多个领域都可以看到团队合作的发展，结合选项可知，C项（高科技软件团队）不属于过去的团队合作这一范畴。故选C项。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C_7_BD.268_1#10675eeaf?vja=1&amp;pid=80897f7a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teamwork?(</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69_1#10675eeaf.bracket?vja=1&amp;pid=80897f7ab&amp;color=0,0,0&amp;vpa=111&amp;vtp=1"/>
          <p:cNvSpPr/>
          <p:nvPr/>
        </p:nvSpPr>
        <p:spPr>
          <a:xfrm>
            <a:off x="544518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268_2#10675eeaf.choices?vja=1&amp;pid=80897f7ab&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A.Sympathy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others.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.Higher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promotions.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resolve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conflicts.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.Perfect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solutions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work-related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a:t>
            </a:r>
            <a:endParaRPr lang="en-US" altLang="zh-CN" sz="2000" dirty="0"/>
          </a:p>
        </p:txBody>
      </p:sp>
      <p:sp>
        <p:nvSpPr>
          <p:cNvPr id="5" name="QC_7_AS.270_1#10675eeaf?vja=1&amp;pid=80897f7ab&amp;color=0,0,0&amp;vtp=1"/>
          <p:cNvSpPr/>
          <p:nvPr/>
        </p:nvSpPr>
        <p:spPr>
          <a:xfrm>
            <a:off x="722376" y="2077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细节理解题。根据第二段中的“Teamwork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promotes</a:t>
            </a:r>
            <a:r>
              <a:rPr lang="en-US" altLang="zh-CN" sz="2000" b="0" i="0" dirty="0">
                <a:solidFill>
                  <a:srgbClr val="385723"/>
                </a:solidFill>
                <a:latin typeface="Times New Roman" panose="02020603050405020304" pitchFamily="18" charset="-12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communicate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effectively,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conflicts,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develop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adaptability,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express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understanding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sympathy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others.”可知，在团队合作中，人们能够获得解决冲突的能力。故选C项。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QC_7_BD.271_1#56272762d?vja=1&amp;pid=80897f7ab&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environments?(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72_1#56272762d.bracket?vja=1&amp;pid=80897f7ab&amp;color=0,0,0&amp;mp=1&amp;vpa=112&amp;vtp=1"/>
          <p:cNvSpPr/>
          <p:nvPr/>
        </p:nvSpPr>
        <p:spPr>
          <a:xfrm>
            <a:off x="958538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271_2#56272762d.choices?vja=1&amp;pid=80897f7ab&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goals.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easily.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teams.</a:t>
            </a:r>
            <a:endParaRPr lang="en-US" altLang="zh-CN" sz="2000" dirty="0"/>
          </a:p>
        </p:txBody>
      </p:sp>
      <p:sp>
        <p:nvSpPr>
          <p:cNvPr id="5" name="QC_7_AS.273_1#56272762d?vja=1&amp;pid=80897f7ab&amp;color=0,0,0&amp;vtp=1"/>
          <p:cNvSpPr/>
          <p:nvPr/>
        </p:nvSpPr>
        <p:spPr>
          <a:xfrm>
            <a:off x="722376" y="2077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细节理解题。根据第三段中的“Although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educational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environments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present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dynamics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objectives,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development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skills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teamwork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positive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impact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areas.”可知，虽然工作环境和教育环境在目标和互动方式方面存在差异，但是团队合作能够帮助人们提升社交技能，这一积极作用在工作环境和教育环境中都是相似的。故选B项。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C_7_BD.274_1#48df3495b?vja=1&amp;pid=80897f7a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teamwork?(</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75_1#48df3495b.bracket?vja=1&amp;pid=80897f7ab&amp;color=0,0,0&amp;vpa=113&amp;vtp=1"/>
          <p:cNvSpPr/>
          <p:nvPr/>
        </p:nvSpPr>
        <p:spPr>
          <a:xfrm>
            <a:off x="471176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274_2#48df3495b.choices?vja=1&amp;pid=80897f7ab&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traditional.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changeable.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C.Beneficial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challenging.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avoidable.</a:t>
            </a:r>
            <a:endParaRPr lang="en-US" altLang="zh-CN" sz="2000" dirty="0"/>
          </a:p>
        </p:txBody>
      </p:sp>
      <p:sp>
        <p:nvSpPr>
          <p:cNvPr id="5" name="QC_7_AS.276_1#48df3495b?vja=1&amp;pid=80897f7ab&amp;color=0,0,0&amp;vtp=1"/>
          <p:cNvSpPr/>
          <p:nvPr/>
        </p:nvSpPr>
        <p:spPr>
          <a:xfrm>
            <a:off x="722376" y="2077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推理判断题。根据第二段中的“However,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teamwork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presents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challenges,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relationship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management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settlement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disputes.Despite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challenges,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benefits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teamwork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development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skills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outweigh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difficulties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along.”可知，团队合作有多重益处，但也存在一些挑战，由此可知，团队合作的特征是“既有益处，又有挑战”。故选C项。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QM_6_BD.277_1#0ac27d0e6?vja=1&amp;pid=8344ba922&amp;color=0,0,0&amp;vtp=1&amp;bt=1"/>
          <p:cNvSpPr/>
          <p:nvPr/>
        </p:nvSpPr>
        <p:spPr>
          <a:xfrm>
            <a:off x="722376" y="900000"/>
            <a:ext cx="10753344" cy="4572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[浙江G5联盟2025高二期中联考]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（宝库）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recipes.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Despite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recipes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our</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hidden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recipe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boxes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kitchen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grandmothers,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cousins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recipes”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grandmothers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Sabudana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Khichdi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grandmother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vivid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When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grandma’s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pretty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always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childhood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long-forgotten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revisit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comfort,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satisfaction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excitement.</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77_1#0ac27d0e6?vja=1&amp;pid=8344ba922&amp;color=0,0,0&amp;vtp=1&amp;bt=1">
            <a:extLst>
              <a:ext uri="{FF2B5EF4-FFF2-40B4-BE49-F238E27FC236}">
                <a16:creationId xmlns:a16="http://schemas.microsoft.com/office/drawing/2014/main" id="{769789D1-3869-A82F-80D2-3416081E1082}"/>
              </a:ext>
            </a:extLst>
          </p:cNvPr>
          <p:cNvSpPr/>
          <p:nvPr/>
        </p:nvSpPr>
        <p:spPr>
          <a:xfrm>
            <a:off x="722376" y="900000"/>
            <a:ext cx="10753344" cy="1871853"/>
          </a:xfrm>
          <a:prstGeom prst="rect">
            <a:avLst/>
          </a:prstGeom>
          <a:noFill/>
          <a:ln/>
        </p:spPr>
        <p:txBody>
          <a:bodyPr wrap="square" lIns="0" tIns="0" rIns="0" bIns="0" rtlCol="0" anchor="t"/>
          <a:lstStyle/>
          <a:p>
            <a:pPr algn="just">
              <a:lnSpc>
                <a:spcPct val="125000"/>
              </a:lnSpc>
            </a:pPr>
            <a:endParaRPr lang="en-US" altLang="zh-CN" sz="2000" b="0" i="0">
              <a:solidFill>
                <a:srgbClr val="000000"/>
              </a:solidFill>
              <a:latin typeface="SimSun" pitchFamily="34" charset="0"/>
              <a:ea typeface="SimSun" pitchFamily="34" charset="-122"/>
              <a:cs typeface="SimSun" pitchFamily="34" charset="-120"/>
            </a:endParaRPr>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recipes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been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recipes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evolve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individuality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generations—the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endParaRPr lang="en-US" altLang="zh-CN" sz="2000" dirty="0"/>
          </a:p>
        </p:txBody>
      </p:sp>
      <p:sp>
        <p:nvSpPr>
          <p:cNvPr id="3" name="QM_6_EX.278_1#0ac27d0e6?vja=1&amp;pid=8344ba922&amp;color=0,0,0&amp;vtp=1">
            <a:extLst>
              <a:ext uri="{FF2B5EF4-FFF2-40B4-BE49-F238E27FC236}">
                <a16:creationId xmlns:a16="http://schemas.microsoft.com/office/drawing/2014/main" id="{AFC6D24D-9A18-BC8F-8399-D28D738B17DB}"/>
              </a:ext>
            </a:extLst>
          </p:cNvPr>
          <p:cNvSpPr/>
          <p:nvPr/>
        </p:nvSpPr>
        <p:spPr>
          <a:xfrm>
            <a:off x="722376" y="2814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本文是一篇议论文。文章主要论述了家庭食谱作为家族历史的重要组成部分，不仅承载着几代人的情感与记忆，更是连接过去、现在与未来的纽带。</a:t>
            </a:r>
            <a:endParaRPr lang="en-US" altLang="zh-CN" sz="2000" dirty="0"/>
          </a:p>
        </p:txBody>
      </p:sp>
    </p:spTree>
    <p:extLst>
      <p:ext uri="{BB962C8B-B14F-4D97-AF65-F5344CB8AC3E}">
        <p14:creationId xmlns:p14="http://schemas.microsoft.com/office/powerpoint/2010/main" val="22742263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
        <p:nvSpPr>
          <p:cNvPr id="2" name="QC_7_BD.279_1#19496ec86.choices?vja=1&amp;pid=0ac27d0e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.ankles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B.fingertips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C.heels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.feet</a:t>
            </a:r>
            <a:endParaRPr lang="en-US" altLang="zh-CN" sz="2000" dirty="0"/>
          </a:p>
        </p:txBody>
      </p:sp>
      <p:sp>
        <p:nvSpPr>
          <p:cNvPr id="3" name="QC_7_AN.280_1#19496ec86.bracket?vja=1&amp;pid=0ac27d0e6&amp;color=0,0,0&amp;vpa=114&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281_1#19496ec86?vja=1&amp;pid=0ac27d0e6&amp;color=0,0,0&amp;vtp=1"/>
          <p:cNvSpPr/>
          <p:nvPr/>
        </p:nvSpPr>
        <p:spPr>
          <a:xfrm>
            <a:off x="722376" y="1315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根据上文millions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recipes并结合常识可知，此处指网上的食谱非常容易获得。at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fingertips为固定短语，意为“（信息等）随时可供使用”，故选B项。</a:t>
            </a:r>
            <a:endParaRPr lang="en-US" altLang="zh-CN" sz="2200" dirty="0"/>
          </a:p>
        </p:txBody>
      </p:sp>
      <p:sp>
        <p:nvSpPr>
          <p:cNvPr id="5" name="QC_7_BD.282_1#84bb5f959.choices?vja=1&amp;pid=0ac27d0e6&amp;color=0,0,0&amp;vtp=1"/>
          <p:cNvSpPr/>
          <p:nvPr/>
        </p:nvSpPr>
        <p:spPr>
          <a:xfrm>
            <a:off x="722376" y="2110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.mirrors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B.tables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C.drawers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.sinks</a:t>
            </a:r>
            <a:endParaRPr lang="en-US" altLang="zh-CN" sz="2000" dirty="0"/>
          </a:p>
        </p:txBody>
      </p:sp>
      <p:sp>
        <p:nvSpPr>
          <p:cNvPr id="6" name="QC_7_AN.283_1#84bb5f959.bracket?vja=1&amp;pid=0ac27d0e6&amp;color=0,0,0&amp;vpa=115&amp;vtp=1"/>
          <p:cNvSpPr/>
          <p:nvPr/>
        </p:nvSpPr>
        <p:spPr>
          <a:xfrm>
            <a:off x="1176401" y="21103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284_1#84bb5f959?vja=1&amp;pid=0ac27d0e6&amp;color=0,0,0&amp;vtp=1"/>
          <p:cNvSpPr/>
          <p:nvPr/>
        </p:nvSpPr>
        <p:spPr>
          <a:xfrm>
            <a:off x="722376" y="25350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根据上文hidden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recipe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boxes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kitchen和常识可知，食谱通常被存放在厨房的抽屉里。drawer意为“抽屉”，故选C项。</a:t>
            </a:r>
            <a:endParaRPr lang="en-US" altLang="zh-CN" sz="2200" dirty="0"/>
          </a:p>
        </p:txBody>
      </p:sp>
      <p:sp>
        <p:nvSpPr>
          <p:cNvPr id="8" name="QC_7_BD.285_1#feef8a377.choices?vja=1&amp;pid=0ac27d0e6&amp;color=0,0,0&amp;vtp=1"/>
          <p:cNvSpPr/>
          <p:nvPr/>
        </p:nvSpPr>
        <p:spPr>
          <a:xfrm>
            <a:off x="722376" y="3342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.special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B.common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C.terrible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.confusing</a:t>
            </a:r>
            <a:endParaRPr lang="en-US" altLang="zh-CN" sz="2000" dirty="0"/>
          </a:p>
        </p:txBody>
      </p:sp>
      <p:sp>
        <p:nvSpPr>
          <p:cNvPr id="9" name="QC_7_AN.286_1#feef8a377.bracket?vja=1&amp;pid=0ac27d0e6&amp;color=0,0,0&amp;vpa=116&amp;vtp=1"/>
          <p:cNvSpPr/>
          <p:nvPr/>
        </p:nvSpPr>
        <p:spPr>
          <a:xfrm>
            <a:off x="1176401" y="33422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287_1#feef8a377?vja=1&amp;pid=0ac27d0e6&amp;color=0,0,0&amp;vtp=1"/>
          <p:cNvSpPr/>
          <p:nvPr/>
        </p:nvSpPr>
        <p:spPr>
          <a:xfrm>
            <a:off x="722376" y="37669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treasure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recipes可知，此处指这些家庭食谱是家族历史中一个特别的组成部分。special意为“特别的，特殊的”，故选A项。</a:t>
            </a:r>
            <a:endParaRPr lang="en-US" altLang="zh-CN" sz="2200" dirty="0"/>
          </a:p>
        </p:txBody>
      </p:sp>
      <p:sp>
        <p:nvSpPr>
          <p:cNvPr id="11" name="QC_7_BD.288_1#60e0f763a.choices?vja=1&amp;pid=0ac27d0e6&amp;color=0,0,0&amp;vtp=1"/>
          <p:cNvSpPr/>
          <p:nvPr/>
        </p:nvSpPr>
        <p:spPr>
          <a:xfrm>
            <a:off x="722376" y="45741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.comfortable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B.satisfied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C.dear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.welcome</a:t>
            </a:r>
            <a:endParaRPr lang="en-US" altLang="zh-CN" sz="2000" dirty="0"/>
          </a:p>
        </p:txBody>
      </p:sp>
      <p:sp>
        <p:nvSpPr>
          <p:cNvPr id="12" name="QC_7_AN.289_1#60e0f763a.bracket?vja=1&amp;pid=0ac27d0e6&amp;color=0,0,0&amp;vpa=117&amp;vtp=1"/>
          <p:cNvSpPr/>
          <p:nvPr/>
        </p:nvSpPr>
        <p:spPr>
          <a:xfrm>
            <a:off x="1176401" y="45741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3" name="QC_7_AS.290_1#60e0f763a?vja=1&amp;pid=0ac27d0e6&amp;color=0,0,0&amp;vtp=1"/>
          <p:cNvSpPr/>
          <p:nvPr/>
        </p:nvSpPr>
        <p:spPr>
          <a:xfrm>
            <a:off x="722376" y="4998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treasure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recipes和第二段描述的作者对祖母做的饭记忆深刻可知，此处指我们的祖母和母亲做的菜肴被我们所珍爱。dear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heart为固定短语，意为“被</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所珍爱/重视”，故选C项。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sp>
        <p:nvSpPr>
          <p:cNvPr id="2" name="QC_7_BD.291_1#c4db508d2.choices?vja=1&amp;pid=0ac27d0e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.plans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B.eyes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C.hands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.memories</a:t>
            </a:r>
            <a:endParaRPr lang="en-US" altLang="zh-CN" sz="2000" dirty="0"/>
          </a:p>
        </p:txBody>
      </p:sp>
      <p:sp>
        <p:nvSpPr>
          <p:cNvPr id="3" name="QC_7_AN.292_1#c4db508d2.bracket?vja=1&amp;pid=0ac27d0e6&amp;color=0,0,0&amp;vpa=118&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AS.293_1#c4db508d2?vja=1&amp;pid=0ac27d0e6&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memories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her可知，祖母做的菜肴在作者的记忆里仍然很清晰。memory意为“记忆”，故选D项。</a:t>
            </a:r>
            <a:endParaRPr lang="en-US" altLang="zh-CN" sz="2200" dirty="0"/>
          </a:p>
        </p:txBody>
      </p:sp>
      <p:sp>
        <p:nvSpPr>
          <p:cNvPr id="5" name="QC_7_BD.294_1#e2538b820.choices?vja=1&amp;pid=0ac27d0e6&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.smile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B.surprise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C.puzzle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.horror</a:t>
            </a:r>
            <a:endParaRPr lang="en-US" altLang="zh-CN" sz="2000" dirty="0"/>
          </a:p>
        </p:txBody>
      </p:sp>
      <p:sp>
        <p:nvSpPr>
          <p:cNvPr id="6" name="QC_7_AN.295_1#e2538b820.bracket?vja=1&amp;pid=0ac27d0e6&amp;color=0,0,0&amp;vpa=119&amp;vtp=1"/>
          <p:cNvSpPr/>
          <p:nvPr/>
        </p:nvSpPr>
        <p:spPr>
          <a:xfrm>
            <a:off x="1176401" y="2123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296_1#e2538b820?vja=1&amp;pid=0ac27d0e6&amp;color=0,0,0&amp;vtp=1"/>
          <p:cNvSpPr/>
          <p:nvPr/>
        </p:nvSpPr>
        <p:spPr>
          <a:xfrm>
            <a:off x="722376" y="2547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根据上文语境可知，作者认为家庭食谱上的菜肴被我们所珍爱，且作者对祖母所做的菜肴记忆深刻。因此，此处指当回忆起祖母做的菜肴时，作者的脸上会不自觉地露出微笑。故选A项。</a:t>
            </a:r>
            <a:endParaRPr lang="en-US" altLang="zh-CN" sz="2200" dirty="0"/>
          </a:p>
        </p:txBody>
      </p:sp>
      <p:sp>
        <p:nvSpPr>
          <p:cNvPr id="8" name="QC_7_BD.297_1#21b3f4be6.choices?vja=1&amp;pid=0ac27d0e6&amp;color=0,0,0&amp;vtp=1"/>
          <p:cNvSpPr/>
          <p:nvPr/>
        </p:nvSpPr>
        <p:spPr>
          <a:xfrm>
            <a:off x="722376" y="3354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.rebuild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B.recollect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C.share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.store</a:t>
            </a:r>
            <a:endParaRPr lang="en-US" altLang="zh-CN" sz="2000" dirty="0"/>
          </a:p>
        </p:txBody>
      </p:sp>
      <p:sp>
        <p:nvSpPr>
          <p:cNvPr id="9" name="QC_7_AN.298_1#21b3f4be6.bracket?vja=1&amp;pid=0ac27d0e6&amp;color=0,0,0&amp;vpa=120&amp;vtp=1"/>
          <p:cNvSpPr/>
          <p:nvPr/>
        </p:nvSpPr>
        <p:spPr>
          <a:xfrm>
            <a:off x="1176401" y="3354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299_1#21b3f4be6?vja=1&amp;pid=0ac27d0e6&amp;color=0,0,0&amp;vtp=1"/>
          <p:cNvSpPr/>
          <p:nvPr/>
        </p:nvSpPr>
        <p:spPr>
          <a:xfrm>
            <a:off x="722376" y="3779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根据语境和空后的the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memories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her可知，当作者回想起与祖母相关的记忆时，脸上会泛起微笑。recollect意为“回忆起，记起”，故选B项。</a:t>
            </a:r>
            <a:endParaRPr lang="en-US" altLang="zh-CN" sz="2200" dirty="0"/>
          </a:p>
        </p:txBody>
      </p:sp>
      <p:sp>
        <p:nvSpPr>
          <p:cNvPr id="11" name="QC_7_BD.300_1#0582e8975.choices?vja=1&amp;pid=0ac27d0e6&amp;color=0,0,0&amp;vtp=1"/>
          <p:cNvSpPr/>
          <p:nvPr/>
        </p:nvSpPr>
        <p:spPr>
          <a:xfrm>
            <a:off x="722376" y="45868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.thinking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B.dreaming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C.eating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.lazing</a:t>
            </a:r>
            <a:endParaRPr lang="en-US" altLang="zh-CN" sz="2000" dirty="0"/>
          </a:p>
        </p:txBody>
      </p:sp>
      <p:sp>
        <p:nvSpPr>
          <p:cNvPr id="12" name="QC_7_AN.301_1#0582e8975.bracket?vja=1&amp;pid=0ac27d0e6&amp;color=0,0,0&amp;vpa=121&amp;vtp=1"/>
          <p:cNvSpPr/>
          <p:nvPr/>
        </p:nvSpPr>
        <p:spPr>
          <a:xfrm>
            <a:off x="1176401" y="4586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3" name="QC_7_AS.302_1#0582e8975?vja=1&amp;pid=0ac27d0e6&amp;color=0,0,0&amp;vtp=1"/>
          <p:cNvSpPr/>
          <p:nvPr/>
        </p:nvSpPr>
        <p:spPr>
          <a:xfrm>
            <a:off x="722376" y="50115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up可知，此处描述的是作者早上醒来后，正式起床前在床上悠闲躺着的状态。laze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bed为固定搭配，意为“赖床”，故选D项。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B_6_BD.28_1#ce602f8e0?vja=1&amp;pid=2baf8fdd0&amp;color=0,0,0&amp;vtp=1&amp;bt=1"/>
          <p:cNvSpPr/>
          <p:nvPr/>
        </p:nvSpPr>
        <p:spPr>
          <a:xfrm>
            <a:off x="722376" y="896112"/>
            <a:ext cx="10753344" cy="733806"/>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message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baseline="-40000" dirty="0">
                <a:solidFill>
                  <a:srgbClr val="000000"/>
                </a:solidFill>
                <a:latin typeface="仿宋" pitchFamily="34" charset="0"/>
                <a:ea typeface="仿宋" pitchFamily="34" charset="-122"/>
                <a:cs typeface="仿宋" pitchFamily="34" charset="-120"/>
              </a:rPr>
              <a:t>[全国甲2023]</a:t>
            </a:r>
            <a:r>
              <a:rPr lang="en-US" altLang="zh-CN" sz="2000" b="0" i="0" baseline="-40000" dirty="0">
                <a:solidFill>
                  <a:srgbClr val="000000"/>
                </a:solidFill>
                <a:latin typeface="SimSun" pitchFamily="34" charset="0"/>
                <a:ea typeface="SimSun" pitchFamily="34" charset="-122"/>
                <a:cs typeface="SimSun" pitchFamily="34" charset="-120"/>
              </a:rPr>
              <a:t> </a:t>
            </a:r>
            <a:endParaRPr lang="en-US" altLang="zh-CN" sz="2000" dirty="0"/>
          </a:p>
        </p:txBody>
      </p:sp>
      <p:sp>
        <p:nvSpPr>
          <p:cNvPr id="3" name="QB_6_AN.29_1#ce602f8e0.blank?vja=1&amp;pid=2baf8fdd0&amp;color=0,0,0&amp;vpa=10&amp;vtp=1"/>
          <p:cNvSpPr/>
          <p:nvPr/>
        </p:nvSpPr>
        <p:spPr>
          <a:xfrm>
            <a:off x="7342188" y="858012"/>
            <a:ext cx="930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intended</a:t>
            </a:r>
            <a:endParaRPr lang="en-US" altLang="zh-CN" sz="2000" dirty="0"/>
          </a:p>
        </p:txBody>
      </p:sp>
      <p:sp>
        <p:nvSpPr>
          <p:cNvPr id="4" name="QB_6_AS.30_1#ce602f8e0?vja=1&amp;pid=2baf8fdd0&amp;color=0,0,0&amp;vtp=1"/>
          <p:cNvSpPr/>
          <p:nvPr/>
        </p:nvSpPr>
        <p:spPr>
          <a:xfrm>
            <a:off x="722376" y="1704594"/>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句意为：然而，简洁的风格背后是为所有人准备的严肃信息。（be）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intended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Times New Roman" panose="02020603050405020304" pitchFamily="18" charset="-12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是固定短语，意为“为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而设计的”，此处作后置定语。故填intended。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p:sp>
        <p:nvSpPr>
          <p:cNvPr id="2" name="QC_7_BD.303_1#6c3c79cd0.choices?vja=1&amp;pid=0ac27d0e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.sense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B.smell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C.sight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.touch</a:t>
            </a:r>
            <a:endParaRPr lang="en-US" altLang="zh-CN" sz="2000" dirty="0"/>
          </a:p>
        </p:txBody>
      </p:sp>
      <p:sp>
        <p:nvSpPr>
          <p:cNvPr id="3" name="QC_7_AN.304_1#6c3c79cd0.bracket?vja=1&amp;pid=0ac27d0e6&amp;color=0,0,0&amp;vpa=122&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305_1#6c3c79cd0?vja=1&amp;pid=0ac27d0e6&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grandma’s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cooking可知，作者应是躺在床上的时候能够闻到祖母一大早做的菜肴的香味。故选B项。</a:t>
            </a:r>
            <a:endParaRPr lang="en-US" altLang="zh-CN" sz="2200" dirty="0"/>
          </a:p>
        </p:txBody>
      </p:sp>
      <p:sp>
        <p:nvSpPr>
          <p:cNvPr id="5" name="QC_7_BD.306_1#22d0b66cf.choices?vja=1&amp;pid=0ac27d0e6&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.virtually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B.visually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C.vividly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.visibly</a:t>
            </a:r>
            <a:endParaRPr lang="en-US" altLang="zh-CN" sz="2000" dirty="0"/>
          </a:p>
        </p:txBody>
      </p:sp>
      <p:sp>
        <p:nvSpPr>
          <p:cNvPr id="6" name="QC_7_AN.307_1#22d0b66cf.bracket?vja=1&amp;pid=0ac27d0e6&amp;color=0,0,0&amp;vpa=123&amp;vtp=1"/>
          <p:cNvSpPr/>
          <p:nvPr/>
        </p:nvSpPr>
        <p:spPr>
          <a:xfrm>
            <a:off x="1303401" y="2123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308_1#22d0b66cf?vja=1&amp;pid=0ac27d0e6&amp;color=0,0,0&amp;vtp=1"/>
          <p:cNvSpPr/>
          <p:nvPr/>
        </p:nvSpPr>
        <p:spPr>
          <a:xfrm>
            <a:off x="722376" y="2547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根据语境和上文的remains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vivid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可知，作者能清晰地回忆起祖母所做的一道菜品以及自己的童年和家庭关系。vividly意为“（记忆等）生动地，清晰地”，故选C项。virtually意为“几乎；实际上”；visually意为“视觉上地”；visibly意为“明显地”。</a:t>
            </a:r>
            <a:endParaRPr lang="en-US" altLang="zh-CN" sz="2200" dirty="0"/>
          </a:p>
        </p:txBody>
      </p:sp>
      <p:sp>
        <p:nvSpPr>
          <p:cNvPr id="8" name="QC_7_BD.309_1#96c94de1e.choices?vja=1&amp;pid=0ac27d0e6&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.traced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B.applied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C.combed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.expanded</a:t>
            </a:r>
            <a:endParaRPr lang="en-US" altLang="zh-CN" sz="2000" dirty="0"/>
          </a:p>
        </p:txBody>
      </p:sp>
      <p:sp>
        <p:nvSpPr>
          <p:cNvPr id="9" name="QC_7_AN.310_1#96c94de1e.bracket?vja=1&amp;pid=0ac27d0e6&amp;color=0,0,0&amp;vpa=124&amp;vtp=1"/>
          <p:cNvSpPr/>
          <p:nvPr/>
        </p:nvSpPr>
        <p:spPr>
          <a:xfrm>
            <a:off x="1294003"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311_1#96c94de1e?vja=1&amp;pid=0ac27d0e6&amp;color=0,0,0&amp;vtp=1"/>
          <p:cNvSpPr/>
          <p:nvPr/>
        </p:nvSpPr>
        <p:spPr>
          <a:xfrm>
            <a:off x="722376" y="4160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present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future可知，饮食传统代代相传，从过去延续至今，也将传承至未来，其脉络可追溯至数十年前。trace意为“追溯”，故选A项。</a:t>
            </a:r>
            <a:endParaRPr lang="en-US" altLang="zh-CN" sz="2200" dirty="0"/>
          </a:p>
        </p:txBody>
      </p:sp>
      <p:sp>
        <p:nvSpPr>
          <p:cNvPr id="11" name="QC_7_BD.312_1#f57b42011.choices?vja=1&amp;pid=0ac27d0e6&amp;color=0,0,0&amp;vtp=1"/>
          <p:cNvSpPr/>
          <p:nvPr/>
        </p:nvSpPr>
        <p:spPr>
          <a:xfrm>
            <a:off x="722376" y="49678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.convinces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B.informs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C.warns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.reminds</a:t>
            </a:r>
            <a:endParaRPr lang="en-US" altLang="zh-CN" sz="2000" dirty="0"/>
          </a:p>
        </p:txBody>
      </p:sp>
      <p:sp>
        <p:nvSpPr>
          <p:cNvPr id="12" name="QC_7_AN.313_1#f57b42011.bracket?vja=1&amp;pid=0ac27d0e6&amp;color=0,0,0&amp;vpa=125&amp;vtp=1"/>
          <p:cNvSpPr/>
          <p:nvPr/>
        </p:nvSpPr>
        <p:spPr>
          <a:xfrm>
            <a:off x="1303401" y="4967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3" name="QC_7_AS.314_1#f57b42011?vja=1&amp;pid=0ac27d0e6&amp;color=0,0,0&amp;vtp=1"/>
          <p:cNvSpPr/>
          <p:nvPr/>
        </p:nvSpPr>
        <p:spPr>
          <a:xfrm>
            <a:off x="722376" y="53925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根据下文long-forgotten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experiences可知，饮食传统能让我们想起那些早已遗忘的经历。remind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sth是固定搭配，意为“使某人回想起某事/物”，故选D项。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p:sp>
        <p:nvSpPr>
          <p:cNvPr id="2" name="QC_7_BD.315_1#33b5c6bc5.choices?vja=1&amp;pid=0ac27d0e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turned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down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passed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down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knocked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down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.closed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endParaRPr lang="en-US" altLang="zh-CN" sz="2000" dirty="0"/>
          </a:p>
        </p:txBody>
      </p:sp>
      <p:sp>
        <p:nvSpPr>
          <p:cNvPr id="3" name="QC_7_AN.316_1#33b5c6bc5.bracket?vja=1&amp;pid=0ac27d0e6&amp;color=0,0,0&amp;vpa=126&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317_1#33b5c6bc5?vja=1&amp;pid=0ac27d0e6&amp;color=0,0,0&amp;vtp=1"/>
          <p:cNvSpPr/>
          <p:nvPr/>
        </p:nvSpPr>
        <p:spPr>
          <a:xfrm>
            <a:off x="722376" y="1315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根据上文carried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generation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another和下文for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generations可知，此处指一些家庭食谱被一代代地传承下来。pass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down为固定短语，意为“使世代相传；流传”，故选B项。turn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down意为“拒绝”；knock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down意为“撞倒”；close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down意为“关闭”。</a:t>
            </a:r>
            <a:endParaRPr lang="en-US" altLang="zh-CN" sz="2200" dirty="0"/>
          </a:p>
        </p:txBody>
      </p:sp>
      <p:sp>
        <p:nvSpPr>
          <p:cNvPr id="5" name="QC_7_BD.318_1#db46ecee4.choices?vja=1&amp;pid=0ac27d0e6&amp;color=0,0,0&amp;vtp=1"/>
          <p:cNvSpPr/>
          <p:nvPr/>
        </p:nvSpPr>
        <p:spPr>
          <a:xfrm>
            <a:off x="722376" y="2491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show</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off</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carry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out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take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endParaRPr lang="en-US" altLang="zh-CN" sz="2000" dirty="0"/>
          </a:p>
        </p:txBody>
      </p:sp>
      <p:sp>
        <p:nvSpPr>
          <p:cNvPr id="6" name="QC_7_AN.319_1#db46ecee4.bracket?vja=1&amp;pid=0ac27d0e6&amp;color=0,0,0&amp;vpa=127&amp;vtp=1"/>
          <p:cNvSpPr/>
          <p:nvPr/>
        </p:nvSpPr>
        <p:spPr>
          <a:xfrm>
            <a:off x="1303401" y="24913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320_1#db46ecee4?vja=1&amp;pid=0ac27d0e6&amp;color=0,0,0&amp;vtp=1"/>
          <p:cNvSpPr/>
          <p:nvPr/>
        </p:nvSpPr>
        <p:spPr>
          <a:xfrm>
            <a:off x="722376" y="29160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recipes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evolve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generations和下文based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individuality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style可知，演变后的食谱会依据个人风格呈现出新的样子。take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look为固定短语，意为“呈现出新面貌”，故选C项。show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off意为“炫耀”；carry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out意为“执行”；put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up意为“张贴”。</a:t>
            </a:r>
            <a:endParaRPr lang="en-US" altLang="zh-CN" sz="2200" dirty="0"/>
          </a:p>
        </p:txBody>
      </p:sp>
      <p:sp>
        <p:nvSpPr>
          <p:cNvPr id="8" name="QC_7_BD.321_1#17bc4dd0d.choices?vja=1&amp;pid=0ac27d0e6&amp;color=0,0,0&amp;vtp=1"/>
          <p:cNvSpPr/>
          <p:nvPr/>
        </p:nvSpPr>
        <p:spPr>
          <a:xfrm>
            <a:off x="722376" y="4485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.connecting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B.corresponding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C.starting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.dealing</a:t>
            </a:r>
            <a:endParaRPr lang="en-US" altLang="zh-CN" sz="2000" dirty="0"/>
          </a:p>
        </p:txBody>
      </p:sp>
      <p:sp>
        <p:nvSpPr>
          <p:cNvPr id="9" name="QC_7_AN.322_1#17bc4dd0d.bracket?vja=1&amp;pid=0ac27d0e6&amp;color=0,0,0&amp;vpa=128&amp;vtp=1"/>
          <p:cNvSpPr/>
          <p:nvPr/>
        </p:nvSpPr>
        <p:spPr>
          <a:xfrm>
            <a:off x="1303401" y="44852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323_1#17bc4dd0d?vja=1&amp;pid=0ac27d0e6&amp;color=0,0,0&amp;vtp=1"/>
          <p:cNvSpPr/>
          <p:nvPr/>
        </p:nvSpPr>
        <p:spPr>
          <a:xfrm>
            <a:off x="722376" y="49099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可知，家庭食谱是家庭历史的一部分，且饮食传统会让我们想起早已遗忘的经历，因此此处指食谱的意义在于它们承载着我们与先辈之间的联系。connect意为“连接，联系”，故选A项。correspond意为“通信”。</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72&amp;si=72">
    <p:spTree>
      <p:nvGrpSpPr>
        <p:cNvPr id="1" name=""/>
        <p:cNvGrpSpPr/>
        <p:nvPr/>
      </p:nvGrpSpPr>
      <p:grpSpPr>
        <a:xfrm>
          <a:off x="0" y="0"/>
          <a:ext cx="0" cy="0"/>
          <a:chOff x="0" y="0"/>
          <a:chExt cx="0" cy="0"/>
        </a:xfrm>
      </p:grpSpPr>
      <p:sp>
        <p:nvSpPr>
          <p:cNvPr id="2" name="C_4#6ae51334e.fixed?vja=1&amp;pid=778928724&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03</a:t>
            </a:r>
            <a:endParaRPr lang="en-US" altLang="zh-CN" sz="7200" dirty="0"/>
          </a:p>
        </p:txBody>
      </p:sp>
      <p:sp>
        <p:nvSpPr>
          <p:cNvPr id="3" name="C_4#6ae51334e.fixed?vja=1&amp;pid=778928724&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3</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Anne</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of</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Green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Gables</a:t>
            </a:r>
            <a:endParaRPr lang="en-US" altLang="zh-CN" sz="4400" dirty="0"/>
          </a:p>
        </p:txBody>
      </p:sp>
      <p:pic>
        <p:nvPicPr>
          <p:cNvPr id="4" name="C_4#6ae51334e.fixed?vja=1&amp;pid=778928724&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6ae51334e.fixed?vja=1&amp;pid=778928724&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name="Slide 74&amp;si=74">
    <p:spTree>
      <p:nvGrpSpPr>
        <p:cNvPr id="1" name=""/>
        <p:cNvGrpSpPr/>
        <p:nvPr/>
      </p:nvGrpSpPr>
      <p:grpSpPr>
        <a:xfrm>
          <a:off x="0" y="0"/>
          <a:ext cx="0" cy="0"/>
          <a:chOff x="0" y="0"/>
          <a:chExt cx="0" cy="0"/>
        </a:xfrm>
      </p:grpSpPr>
      <p:sp>
        <p:nvSpPr>
          <p:cNvPr id="2" name="P_6_BD#58ade79ab?vja=1&amp;pid=b70bb8bc4&amp;color=0,0,0&amp;vtp=1&amp;bt=1"/>
          <p:cNvSpPr/>
          <p:nvPr/>
        </p:nvSpPr>
        <p:spPr>
          <a:xfrm>
            <a:off x="722376" y="896112"/>
            <a:ext cx="10753344" cy="1113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1.Greater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advances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have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been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achieved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with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（adopt）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new</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scientific</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technology.</a:t>
            </a:r>
            <a:endParaRPr lang="en-US" altLang="zh-CN" sz="2000" dirty="0"/>
          </a:p>
        </p:txBody>
      </p:sp>
      <p:sp>
        <p:nvSpPr>
          <p:cNvPr id="4" name="QB_6_AN.325_1#58ade79ab.blank?vja=1&amp;pid=b70bb8bc4&amp;color=0,0,0&amp;vpa=129&amp;vtp=1"/>
          <p:cNvSpPr/>
          <p:nvPr/>
        </p:nvSpPr>
        <p:spPr>
          <a:xfrm>
            <a:off x="6871526" y="1226312"/>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adoption</a:t>
            </a:r>
            <a:endParaRPr lang="en-US" altLang="zh-CN" sz="2000" dirty="0"/>
          </a:p>
        </p:txBody>
      </p:sp>
      <p:sp>
        <p:nvSpPr>
          <p:cNvPr id="5" name="QB_6_AS.326_1#beef7c6dd?vja=1&amp;pid=b70bb8bc4&amp;color=0,0,0&amp;vtp=1"/>
          <p:cNvSpPr/>
          <p:nvPr/>
        </p:nvSpPr>
        <p:spPr>
          <a:xfrm>
            <a:off x="722376" y="20872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句意为：随着新科学技术的采用，取得了更大的进展。设空处位于定冠词</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和介词</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之间，须用名词作介词with的宾语。adoption意为“采用”时为不可数名词。</a:t>
            </a:r>
            <a:endParaRPr lang="en-US" altLang="zh-CN" sz="2200" dirty="0"/>
          </a:p>
        </p:txBody>
      </p:sp>
      <p:sp>
        <p:nvSpPr>
          <p:cNvPr id="6" name="QB_6_BD.327_1#6342086dc?vja=1&amp;pid=b70bb8bc4&amp;color=0,0,0&amp;vtp=1"/>
          <p:cNvSpPr/>
          <p:nvPr/>
        </p:nvSpPr>
        <p:spPr>
          <a:xfrm>
            <a:off x="722376" y="29000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tolerance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weak.</a:t>
            </a:r>
            <a:endParaRPr lang="en-US" altLang="zh-CN" sz="2000" dirty="0"/>
          </a:p>
        </p:txBody>
      </p:sp>
      <p:sp>
        <p:nvSpPr>
          <p:cNvPr id="7" name="QB_6_AN.328_1#6342086dc.blank?vja=1&amp;pid=b70bb8bc4&amp;color=0,0,0&amp;vpa=130&amp;vtp=1"/>
          <p:cNvSpPr/>
          <p:nvPr/>
        </p:nvSpPr>
        <p:spPr>
          <a:xfrm>
            <a:off x="1496759" y="2849245"/>
            <a:ext cx="620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depth</a:t>
            </a:r>
            <a:endParaRPr lang="en-US" altLang="zh-CN" sz="2000" dirty="0"/>
          </a:p>
        </p:txBody>
      </p:sp>
      <p:sp>
        <p:nvSpPr>
          <p:cNvPr id="8" name="QB_6_AS.329_1#6342086dc?vja=1&amp;pid=b70bb8bc4&amp;color=0,0,0&amp;vtp=1"/>
          <p:cNvSpPr/>
          <p:nvPr/>
        </p:nvSpPr>
        <p:spPr>
          <a:xfrm>
            <a:off x="722376" y="37034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句意为：你生命的深度取决于你对年轻人的关心，对老年人的同情，对弱者的宽容。The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life为句子主语，设空处应填名词，作该句的主语中心词，结合depends可知，应填depth。</a:t>
            </a:r>
            <a:endParaRPr lang="en-US" altLang="zh-CN" sz="2200" dirty="0"/>
          </a:p>
        </p:txBody>
      </p:sp>
      <p:sp>
        <p:nvSpPr>
          <p:cNvPr id="9" name="QB_6_BD.330_1#4a5dd07b8?vja=1&amp;pid=b70bb8bc4&amp;color=0,0,0&amp;vtp=1"/>
          <p:cNvSpPr/>
          <p:nvPr/>
        </p:nvSpPr>
        <p:spPr>
          <a:xfrm>
            <a:off x="722376" y="48916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criminal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been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investigation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police.</a:t>
            </a:r>
            <a:endParaRPr lang="en-US" altLang="zh-CN" sz="2000" dirty="0"/>
          </a:p>
        </p:txBody>
      </p:sp>
      <p:sp>
        <p:nvSpPr>
          <p:cNvPr id="10" name="QB_6_AN.331_1#4a5dd07b8.blank?vja=1&amp;pid=b70bb8bc4&amp;color=0,0,0&amp;vpa=131&amp;vtp=1"/>
          <p:cNvSpPr/>
          <p:nvPr/>
        </p:nvSpPr>
        <p:spPr>
          <a:xfrm>
            <a:off x="4592701" y="4853559"/>
            <a:ext cx="635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under</a:t>
            </a:r>
            <a:endParaRPr lang="en-US" altLang="zh-CN" sz="2000" dirty="0"/>
          </a:p>
        </p:txBody>
      </p:sp>
      <p:sp>
        <p:nvSpPr>
          <p:cNvPr id="11" name="QB_6_AS.332_1#4a5dd07b8?vja=1&amp;pid=b70bb8bc4&amp;color=0,0,0&amp;vtp=1"/>
          <p:cNvSpPr/>
          <p:nvPr/>
        </p:nvSpPr>
        <p:spPr>
          <a:xfrm>
            <a:off x="722376" y="53163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句意为：这起刑事案件仍在警方的调查之中。此处为固定搭配under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investigation，意为“正在调查中”。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name="Slide 75&amp;si=75">
    <p:spTree>
      <p:nvGrpSpPr>
        <p:cNvPr id="1" name=""/>
        <p:cNvGrpSpPr/>
        <p:nvPr/>
      </p:nvGrpSpPr>
      <p:grpSpPr>
        <a:xfrm>
          <a:off x="0" y="0"/>
          <a:ext cx="0" cy="0"/>
          <a:chOff x="0" y="0"/>
          <a:chExt cx="0" cy="0"/>
        </a:xfrm>
      </p:grpSpPr>
      <p:sp>
        <p:nvSpPr>
          <p:cNvPr id="2" name="QB_6_BD.333_1#5ec2c9a10?vja=1&amp;pid=b70bb8bc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respond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a:t>
            </a:r>
            <a:endParaRPr lang="en-US" altLang="zh-CN" sz="2000" dirty="0"/>
          </a:p>
        </p:txBody>
      </p:sp>
      <p:sp>
        <p:nvSpPr>
          <p:cNvPr id="3" name="QB_6_AN.334_1#5ec2c9a10.blank?vja=1&amp;pid=b70bb8bc4&amp;color=0,0,0&amp;vpa=132&amp;vtp=1"/>
          <p:cNvSpPr/>
          <p:nvPr/>
        </p:nvSpPr>
        <p:spPr>
          <a:xfrm>
            <a:off x="7046976" y="858013"/>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4" name="QB_6_AS.335_1#5ec2c9a10?vja=1&amp;pid=b70bb8bc4&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句意为：这个适中的小组规模使我们的老师能够对每个学生的需求作出反应。respond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to为固定短语，意为“回应</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作出反应”。故填to。</a:t>
            </a:r>
            <a:endParaRPr lang="en-US" altLang="zh-CN" sz="2200" dirty="0"/>
          </a:p>
        </p:txBody>
      </p:sp>
      <p:sp>
        <p:nvSpPr>
          <p:cNvPr id="5" name="QB_6_BD.336_1#750cf46cd?vja=1&amp;pid=b70bb8bc4&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proceeded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bedroom.</a:t>
            </a:r>
            <a:endParaRPr lang="en-US" altLang="zh-CN" sz="2000" dirty="0"/>
          </a:p>
        </p:txBody>
      </p:sp>
      <p:sp>
        <p:nvSpPr>
          <p:cNvPr id="6" name="QB_6_AN.337_1#750cf46cd.blank?vja=1&amp;pid=b70bb8bc4&amp;color=0,0,0&amp;vpa=133&amp;vtp=1"/>
          <p:cNvSpPr/>
          <p:nvPr/>
        </p:nvSpPr>
        <p:spPr>
          <a:xfrm>
            <a:off x="6362764" y="2072259"/>
            <a:ext cx="73342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sob</a:t>
            </a:r>
            <a:endParaRPr lang="en-US" altLang="zh-CN" sz="2000" dirty="0"/>
          </a:p>
        </p:txBody>
      </p:sp>
      <p:sp>
        <p:nvSpPr>
          <p:cNvPr id="7" name="QB_6_AS.338_1#750cf46cd?vja=1&amp;pid=b70bb8bc4&amp;color=0,0,0&amp;vtp=1"/>
          <p:cNvSpPr/>
          <p:nvPr/>
        </p:nvSpPr>
        <p:spPr>
          <a:xfrm>
            <a:off x="722376" y="2493582"/>
            <a:ext cx="11110913"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句意为：在被告知坏结果后，他接着在卧室哭了起来。proceed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sth意为“接着做某事”。</a:t>
            </a:r>
            <a:endParaRPr lang="en-US" altLang="zh-CN" sz="2200" dirty="0"/>
          </a:p>
        </p:txBody>
      </p:sp>
      <p:sp>
        <p:nvSpPr>
          <p:cNvPr id="8" name="QB_6_BD.339_1#a202df342?vja=1&amp;pid=b70bb8bc4&amp;color=0,0,0&amp;vtp=1"/>
          <p:cNvSpPr/>
          <p:nvPr/>
        </p:nvSpPr>
        <p:spPr>
          <a:xfrm>
            <a:off x="722376" y="2882900"/>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thrilling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clapped.</a:t>
            </a:r>
            <a:endParaRPr lang="en-US" altLang="zh-CN" sz="2000" dirty="0"/>
          </a:p>
        </p:txBody>
      </p:sp>
      <p:sp>
        <p:nvSpPr>
          <p:cNvPr id="9" name="QB_6_AN.340_1#a202df342.blank?vja=1&amp;pid=b70bb8bc4&amp;color=0,0,0&amp;vpa=134&amp;vtp=1"/>
          <p:cNvSpPr/>
          <p:nvPr/>
        </p:nvSpPr>
        <p:spPr>
          <a:xfrm>
            <a:off x="5711889" y="2832100"/>
            <a:ext cx="1493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sprang/sprung</a:t>
            </a:r>
            <a:endParaRPr lang="en-US" altLang="zh-CN" sz="2000" dirty="0"/>
          </a:p>
        </p:txBody>
      </p:sp>
      <p:sp>
        <p:nvSpPr>
          <p:cNvPr id="10" name="QB_6_AS.341_1#a202df342?vja=1&amp;pid=b70bb8bc4&amp;color=0,0,0&amp;vtp=1"/>
          <p:cNvSpPr/>
          <p:nvPr/>
        </p:nvSpPr>
        <p:spPr>
          <a:xfrm>
            <a:off x="722376" y="3309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句意为：一听到如此振奋人心的结果，她迅速站起身来鼓掌。根据语境和空后的clapped可知，此处应用一般过去时。spring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feet意为“一跃而起；迅速站起来”。spring的过去式为</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sprang/sprung。</a:t>
            </a:r>
            <a:endParaRPr lang="en-US" altLang="zh-CN" sz="2200" dirty="0"/>
          </a:p>
        </p:txBody>
      </p:sp>
      <p:sp>
        <p:nvSpPr>
          <p:cNvPr id="11" name="QB_6_BD.342_1#dd2a9b047?vja=1&amp;pid=b70bb8bc4&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screen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ages.</a:t>
            </a:r>
            <a:endParaRPr lang="en-US" altLang="zh-CN" sz="2000" dirty="0"/>
          </a:p>
        </p:txBody>
      </p:sp>
      <p:sp>
        <p:nvSpPr>
          <p:cNvPr id="12" name="QB_6_AN.343_1#dd2a9b047.blank?vja=1&amp;pid=b70bb8bc4&amp;color=0,0,0&amp;vpa=135&amp;vtp=1"/>
          <p:cNvSpPr/>
          <p:nvPr/>
        </p:nvSpPr>
        <p:spPr>
          <a:xfrm>
            <a:off x="1024001" y="4459859"/>
            <a:ext cx="762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Frozen</a:t>
            </a:r>
            <a:endParaRPr lang="en-US" altLang="zh-CN" sz="2000" dirty="0"/>
          </a:p>
        </p:txBody>
      </p:sp>
      <p:sp>
        <p:nvSpPr>
          <p:cNvPr id="13" name="QB_6_AS.344_1#dd2a9b047?vja=1&amp;pid=b70bb8bc4&amp;color=0,0,0&amp;vtp=1"/>
          <p:cNvSpPr/>
          <p:nvPr/>
        </p:nvSpPr>
        <p:spPr>
          <a:xfrm>
            <a:off x="722376" y="49226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句意为：他被吓呆了，盯着屏幕看了很长时间。be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frozen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fear意为“被吓呆了”，分析句子结构可知，____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fear为形容词短语作伴随状语。故填Frozen。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76&amp;si=76">
    <p:spTree>
      <p:nvGrpSpPr>
        <p:cNvPr id="1" name=""/>
        <p:cNvGrpSpPr/>
        <p:nvPr/>
      </p:nvGrpSpPr>
      <p:grpSpPr>
        <a:xfrm>
          <a:off x="0" y="0"/>
          <a:ext cx="0" cy="0"/>
          <a:chOff x="0" y="0"/>
          <a:chExt cx="0" cy="0"/>
        </a:xfrm>
      </p:grpSpPr>
      <p:sp>
        <p:nvSpPr>
          <p:cNvPr id="2" name="QB_6_BD.345_1#f7e783b04?vja=1&amp;pid=b70bb8bc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endParaRPr lang="en-US" altLang="zh-CN" sz="2000" dirty="0"/>
          </a:p>
        </p:txBody>
      </p:sp>
      <p:sp>
        <p:nvSpPr>
          <p:cNvPr id="3" name="QB_6_AN.346_1#f7e783b04.blank?vja=1&amp;pid=b70bb8bc4&amp;color=0,0,0&amp;vpa=136&amp;vtp=1"/>
          <p:cNvSpPr/>
          <p:nvPr/>
        </p:nvSpPr>
        <p:spPr>
          <a:xfrm>
            <a:off x="4884801" y="858013"/>
            <a:ext cx="111442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seen</a:t>
            </a:r>
            <a:endParaRPr lang="en-US" altLang="zh-CN" sz="2000" dirty="0"/>
          </a:p>
        </p:txBody>
      </p:sp>
      <p:sp>
        <p:nvSpPr>
          <p:cNvPr id="4" name="QB_6_AS.347_1#f7e783b04?vja=1&amp;pid=b70bb8bc4&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句意为：这是近年来我看过的最感人的电影了。本题考查句式“it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is+the+形容词最高级+名词+that从句”，从句的时态应用现在完成时。故填have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seen。</a:t>
            </a:r>
            <a:endParaRPr lang="en-US" altLang="zh-CN" sz="2200" dirty="0"/>
          </a:p>
        </p:txBody>
      </p:sp>
      <p:sp>
        <p:nvSpPr>
          <p:cNvPr id="5" name="QB_6_BD.348_1#f1f425923?vja=1&amp;pid=b70bb8bc4&amp;color=0,0,0&amp;vtp=1"/>
          <p:cNvSpPr/>
          <p:nvPr/>
        </p:nvSpPr>
        <p:spPr>
          <a:xfrm>
            <a:off x="722376" y="2115947"/>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apartments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project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a:t>
            </a:r>
            <a:endParaRPr lang="en-US" altLang="zh-CN" sz="2000" dirty="0"/>
          </a:p>
        </p:txBody>
      </p:sp>
      <p:sp>
        <p:nvSpPr>
          <p:cNvPr id="6" name="QB_6_AN.349_1#f1f425923.blank?vja=1&amp;pid=b70bb8bc4&amp;color=0,0,0&amp;vpa=137&amp;vtp=1"/>
          <p:cNvSpPr/>
          <p:nvPr/>
        </p:nvSpPr>
        <p:spPr>
          <a:xfrm>
            <a:off x="4591431" y="2077847"/>
            <a:ext cx="19732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finished</a:t>
            </a:r>
            <a:endParaRPr lang="en-US" altLang="zh-CN" sz="2000" dirty="0"/>
          </a:p>
        </p:txBody>
      </p:sp>
      <p:sp>
        <p:nvSpPr>
          <p:cNvPr id="7" name="QB_6_AS.350_1#f1f425923?vja=1&amp;pid=b70bb8bc4&amp;color=0,0,0&amp;vtp=1"/>
          <p:cNvSpPr/>
          <p:nvPr/>
        </p:nvSpPr>
        <p:spPr>
          <a:xfrm>
            <a:off x="722376" y="2925445"/>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句意为：到上个月月底，项目中的三套公寓已如期完工。根据时间状语by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month和语境可知，此处表示动作在过去某个时间之前已完成，应用过去完成时。句子的主语Three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apartments和finish之间为被动关系，应用过去完成时的被动语态。故填had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finished。</a:t>
            </a:r>
            <a:endParaRPr lang="en-US" altLang="zh-CN" sz="2200" dirty="0"/>
          </a:p>
        </p:txBody>
      </p:sp>
      <p:sp>
        <p:nvSpPr>
          <p:cNvPr id="8" name="QB_6_BD.351_1#c624b0f4b?vja=1&amp;pid=b70bb8bc4&amp;color=0,0,0&amp;vtp=1"/>
          <p:cNvSpPr/>
          <p:nvPr/>
        </p:nvSpPr>
        <p:spPr>
          <a:xfrm>
            <a:off x="722376" y="41042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eyes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tightly.</a:t>
            </a:r>
            <a:endParaRPr lang="en-US" altLang="zh-CN" sz="2000" dirty="0"/>
          </a:p>
        </p:txBody>
      </p:sp>
      <p:sp>
        <p:nvSpPr>
          <p:cNvPr id="9" name="QB_6_AN.352_1#c624b0f4b.blank?vja=1&amp;pid=b70bb8bc4&amp;color=0,0,0&amp;vpa=138&amp;vtp=1"/>
          <p:cNvSpPr/>
          <p:nvPr/>
        </p:nvSpPr>
        <p:spPr>
          <a:xfrm>
            <a:off x="2301304" y="4053459"/>
            <a:ext cx="717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falling</a:t>
            </a:r>
            <a:endParaRPr lang="en-US" altLang="zh-CN" sz="2000" dirty="0"/>
          </a:p>
        </p:txBody>
      </p:sp>
      <p:sp>
        <p:nvSpPr>
          <p:cNvPr id="10" name="QB_6_AS.353_1#c624b0f4b?vja=1&amp;pid=b70bb8bc4&amp;color=0,0,0&amp;vtp=1"/>
          <p:cNvSpPr/>
          <p:nvPr/>
        </p:nvSpPr>
        <p:spPr>
          <a:xfrm>
            <a:off x="722376" y="45289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句意为：目光落在那个破碎的箱子上，她攥紧了拳头。此处为“with+宾语+宾补”复合结构，宾语eyes与动词fall之间为逻辑上的主动关系，故用现在分词。故填falling。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78&amp;si=78">
    <p:spTree>
      <p:nvGrpSpPr>
        <p:cNvPr id="1" name=""/>
        <p:cNvGrpSpPr/>
        <p:nvPr/>
      </p:nvGrpSpPr>
      <p:grpSpPr>
        <a:xfrm>
          <a:off x="0" y="0"/>
          <a:ext cx="0" cy="0"/>
          <a:chOff x="0" y="0"/>
          <a:chExt cx="0" cy="0"/>
        </a:xfrm>
      </p:grpSpPr>
      <p:sp>
        <p:nvSpPr>
          <p:cNvPr id="2" name="P_6_BD#56b286a51?vja=1&amp;pid=c8bbae144&amp;color=0,0,0&amp;vtp=1&amp;bt=1"/>
          <p:cNvSpPr/>
          <p:nvPr/>
        </p:nvSpPr>
        <p:spPr>
          <a:xfrm>
            <a:off x="722376" y="896112"/>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根据提示补全或翻译句子。</a:t>
            </a:r>
            <a:endParaRPr lang="en-US" altLang="zh-CN" sz="2000" dirty="0"/>
          </a:p>
        </p:txBody>
      </p:sp>
      <p:sp>
        <p:nvSpPr>
          <p:cNvPr id="3" name="QB_6_BD.354_1#62b17ad70?sp=1&amp;vja=1&amp;pid=c8bbae144&amp;color=0,0,0&amp;vtp=1"/>
          <p:cNvSpPr/>
          <p:nvPr/>
        </p:nvSpPr>
        <p:spPr>
          <a:xfrm>
            <a:off x="722376" y="1277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1.几次尝试并失败后，他绝望地捂住自己的脸，不清楚接下来该怎么办。（despair）</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endParaRPr lang="en-US" altLang="zh-CN" sz="2000" dirty="0"/>
          </a:p>
        </p:txBody>
      </p:sp>
      <p:sp>
        <p:nvSpPr>
          <p:cNvPr id="4" name="QB_6_AN.355_1#62b17ad70.blank?vja=1&amp;pid=c8bbae144&amp;color=0,0,0&amp;vpa=139&amp;vtp=1"/>
          <p:cNvSpPr/>
          <p:nvPr/>
        </p:nvSpPr>
        <p:spPr>
          <a:xfrm>
            <a:off x="5426520" y="1620647"/>
            <a:ext cx="860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covered</a:t>
            </a:r>
            <a:endParaRPr lang="en-US" altLang="zh-CN" sz="2000" dirty="0"/>
          </a:p>
        </p:txBody>
      </p:sp>
      <p:sp>
        <p:nvSpPr>
          <p:cNvPr id="5" name="QB_6_AN.356_1#62b17ad70.blank?vja=1&amp;pid=c8bbae144&amp;color=0,0,0&amp;vpa=140&amp;vtp=1"/>
          <p:cNvSpPr/>
          <p:nvPr/>
        </p:nvSpPr>
        <p:spPr>
          <a:xfrm>
            <a:off x="6572250" y="1620647"/>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his</a:t>
            </a:r>
            <a:endParaRPr lang="en-US" altLang="zh-CN" sz="2000" dirty="0"/>
          </a:p>
        </p:txBody>
      </p:sp>
      <p:sp>
        <p:nvSpPr>
          <p:cNvPr id="6" name="QB_6_AN.357_1#62b17ad70.blank?vja=1&amp;pid=c8bbae144&amp;color=0,0,0&amp;vpa=141&amp;vtp=1"/>
          <p:cNvSpPr/>
          <p:nvPr/>
        </p:nvSpPr>
        <p:spPr>
          <a:xfrm>
            <a:off x="7209981" y="1620647"/>
            <a:ext cx="479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face</a:t>
            </a:r>
            <a:endParaRPr lang="en-US" altLang="zh-CN" sz="2000" dirty="0"/>
          </a:p>
        </p:txBody>
      </p:sp>
      <p:sp>
        <p:nvSpPr>
          <p:cNvPr id="7" name="QB_6_AN.358_1#62b17ad70.blank?vja=1&amp;pid=c8bbae144&amp;color=0,0,0&amp;vpa=142&amp;vtp=1"/>
          <p:cNvSpPr/>
          <p:nvPr/>
        </p:nvSpPr>
        <p:spPr>
          <a:xfrm>
            <a:off x="7962011" y="16206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8" name="QB_6_AN.359_1#62b17ad70.blank?vja=1&amp;pid=c8bbae144&amp;color=0,0,0&amp;vpa=143&amp;vtp=1"/>
          <p:cNvSpPr/>
          <p:nvPr/>
        </p:nvSpPr>
        <p:spPr>
          <a:xfrm>
            <a:off x="8447342" y="1607947"/>
            <a:ext cx="788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despair</a:t>
            </a:r>
            <a:endParaRPr lang="en-US" altLang="zh-CN" sz="2000" dirty="0"/>
          </a:p>
        </p:txBody>
      </p:sp>
      <p:sp>
        <p:nvSpPr>
          <p:cNvPr id="9" name="QB_6_BD.360_1#814e43716?sp=1&amp;vja=1&amp;pid=c8bbae144&amp;color=0,0,0&amp;vtp=1"/>
          <p:cNvSpPr/>
          <p:nvPr/>
        </p:nvSpPr>
        <p:spPr>
          <a:xfrm>
            <a:off x="722376" y="2420747"/>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2.得知这个不太坏的结果，她终于松了一口气。（breathe;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relief）</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Eventually,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not-so-bad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endParaRPr lang="en-US" altLang="zh-CN" sz="2000" dirty="0"/>
          </a:p>
        </p:txBody>
      </p:sp>
      <p:sp>
        <p:nvSpPr>
          <p:cNvPr id="10" name="QB_6_AN.361_1#814e43716.blank?vja=1&amp;pid=c8bbae144&amp;color=0,0,0&amp;vpa=144&amp;vtp=1"/>
          <p:cNvSpPr/>
          <p:nvPr/>
        </p:nvSpPr>
        <p:spPr>
          <a:xfrm>
            <a:off x="2545779" y="2763647"/>
            <a:ext cx="930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breathed</a:t>
            </a:r>
            <a:endParaRPr lang="en-US" altLang="zh-CN" sz="2000" dirty="0"/>
          </a:p>
        </p:txBody>
      </p:sp>
      <p:sp>
        <p:nvSpPr>
          <p:cNvPr id="11" name="QB_6_AN.362_1#814e43716.blank?vja=1&amp;pid=c8bbae144&amp;color=0,0,0&amp;vpa=145&amp;vtp=1"/>
          <p:cNvSpPr/>
          <p:nvPr/>
        </p:nvSpPr>
        <p:spPr>
          <a:xfrm>
            <a:off x="3815779" y="2763647"/>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2" name="QB_6_AN.363_1#814e43716.blank?vja=1&amp;pid=c8bbae144&amp;color=0,0,0&amp;vpa=146&amp;vtp=1"/>
          <p:cNvSpPr/>
          <p:nvPr/>
        </p:nvSpPr>
        <p:spPr>
          <a:xfrm>
            <a:off x="4298379" y="2750947"/>
            <a:ext cx="479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sigh</a:t>
            </a:r>
            <a:endParaRPr lang="en-US" altLang="zh-CN" sz="2000" dirty="0"/>
          </a:p>
        </p:txBody>
      </p:sp>
      <p:sp>
        <p:nvSpPr>
          <p:cNvPr id="13" name="QB_6_AN.364_1#814e43716.blank?vja=1&amp;pid=c8bbae144&amp;color=0,0,0&amp;vpa=147&amp;vtp=1"/>
          <p:cNvSpPr/>
          <p:nvPr/>
        </p:nvSpPr>
        <p:spPr>
          <a:xfrm>
            <a:off x="5034979" y="2763647"/>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14" name="QB_6_AN.365_1#814e43716.blank?vja=1&amp;pid=c8bbae144&amp;color=0,0,0&amp;vpa=148&amp;vtp=1"/>
          <p:cNvSpPr/>
          <p:nvPr/>
        </p:nvSpPr>
        <p:spPr>
          <a:xfrm>
            <a:off x="5568379" y="2763647"/>
            <a:ext cx="590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relief</a:t>
            </a:r>
            <a:endParaRPr lang="en-US" altLang="zh-CN" sz="2000" dirty="0"/>
          </a:p>
        </p:txBody>
      </p:sp>
      <p:sp>
        <p:nvSpPr>
          <p:cNvPr id="15" name="QB_6_BD.366_1#d3f3d254b?sp=1&amp;vja=1&amp;pid=c8bbae144&amp;color=0,0,0&amp;vtp=1"/>
          <p:cNvSpPr/>
          <p:nvPr/>
        </p:nvSpPr>
        <p:spPr>
          <a:xfrm>
            <a:off x="722376" y="3182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3.他登机就像是一个有经验的旅行者一样，然而他之前从未离开过小镇。（虚拟语气）</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boarded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airplane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endParaRPr lang="en-US" altLang="zh-CN" sz="2000" dirty="0"/>
          </a:p>
        </p:txBody>
      </p:sp>
      <p:sp>
        <p:nvSpPr>
          <p:cNvPr id="16" name="QB_6_AN.367_1#d3f3d254b.blank?vja=1&amp;pid=c8bbae144&amp;color=0,0,0&amp;vpa=149&amp;vtp=1"/>
          <p:cNvSpPr/>
          <p:nvPr/>
        </p:nvSpPr>
        <p:spPr>
          <a:xfrm>
            <a:off x="3549460" y="3525647"/>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17" name="QB_6_AN.368_1#d3f3d254b.blank?vja=1&amp;pid=c8bbae144&amp;color=0,0,0&amp;vpa=150&amp;vtp=1"/>
          <p:cNvSpPr/>
          <p:nvPr/>
        </p:nvSpPr>
        <p:spPr>
          <a:xfrm>
            <a:off x="4093909" y="3512947"/>
            <a:ext cx="985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if/though</a:t>
            </a:r>
            <a:endParaRPr lang="en-US" altLang="zh-CN" sz="2000" dirty="0"/>
          </a:p>
        </p:txBody>
      </p:sp>
      <p:sp>
        <p:nvSpPr>
          <p:cNvPr id="18" name="QB_6_AN.369_1#d3f3d254b.blank?vja=1&amp;pid=c8bbae144&amp;color=0,0,0&amp;vpa=151&amp;vtp=1"/>
          <p:cNvSpPr/>
          <p:nvPr/>
        </p:nvSpPr>
        <p:spPr>
          <a:xfrm>
            <a:off x="5400358" y="3525647"/>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he</a:t>
            </a:r>
            <a:endParaRPr lang="en-US" altLang="zh-CN" sz="2000" dirty="0"/>
          </a:p>
        </p:txBody>
      </p:sp>
      <p:sp>
        <p:nvSpPr>
          <p:cNvPr id="19" name="QB_6_AN.370_1#d3f3d254b.blank?vja=1&amp;pid=c8bbae144&amp;color=0,0,0&amp;vpa=152&amp;vtp=1"/>
          <p:cNvSpPr/>
          <p:nvPr/>
        </p:nvSpPr>
        <p:spPr>
          <a:xfrm>
            <a:off x="6046407" y="3525647"/>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endParaRPr lang="en-US" altLang="zh-CN" sz="2000" dirty="0"/>
          </a:p>
        </p:txBody>
      </p:sp>
      <p:sp>
        <p:nvSpPr>
          <p:cNvPr id="20" name="QB_6_AN.371_1#d3f3d254b.blank?vja=1&amp;pid=c8bbae144&amp;color=0,0,0&amp;vpa=153&amp;vtp=1"/>
          <p:cNvSpPr/>
          <p:nvPr/>
        </p:nvSpPr>
        <p:spPr>
          <a:xfrm>
            <a:off x="6755956" y="3525647"/>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been</a:t>
            </a:r>
            <a:endParaRPr lang="en-US" altLang="zh-CN" sz="2000" dirty="0"/>
          </a:p>
        </p:txBody>
      </p:sp>
      <p:sp>
        <p:nvSpPr>
          <p:cNvPr id="21" name="QO_6_BD.372_1#3364a6504?vja=1&amp;pid=c8bbae144&amp;color=0,0,0&amp;vtp=1"/>
          <p:cNvSpPr/>
          <p:nvPr/>
        </p:nvSpPr>
        <p:spPr>
          <a:xfrm>
            <a:off x="722376" y="43201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4.墙上挂了一些毕加索的画。（完全倒装结构；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Picasso）</a:t>
            </a:r>
            <a:endParaRPr lang="en-US" altLang="zh-CN" sz="2000" dirty="0"/>
          </a:p>
        </p:txBody>
      </p:sp>
      <p:sp>
        <p:nvSpPr>
          <p:cNvPr id="22" name="QO_6_AN.373_1#3364a6504?vja=1&amp;pid=c8bbae144&amp;color=0,0,0&amp;vtp=1"/>
          <p:cNvSpPr/>
          <p:nvPr/>
        </p:nvSpPr>
        <p:spPr>
          <a:xfrm>
            <a:off x="722376" y="4701159"/>
            <a:ext cx="10753344" cy="347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[答案]</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hang/hung;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pictures;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Picasso.</a:t>
            </a:r>
            <a:endParaRPr lang="en-US" altLang="zh-CN" sz="2000" dirty="0"/>
          </a:p>
        </p:txBody>
      </p:sp>
      <p:sp>
        <p:nvSpPr>
          <p:cNvPr id="23" name="QB_6_BD.374_1#76b5f96de?sp=1&amp;vja=1&amp;pid=c8bbae144&amp;color=0,0,0&amp;vtp=1"/>
          <p:cNvSpPr/>
          <p:nvPr/>
        </p:nvSpPr>
        <p:spPr>
          <a:xfrm>
            <a:off x="722376" y="5087747"/>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5.这个小男孩专注于他的书，没有回应我的问候。（bury）</a:t>
            </a:r>
            <a:endParaRPr lang="en-US" altLang="zh-CN" sz="2000" dirty="0"/>
          </a:p>
          <a:p>
            <a:pPr algn="l">
              <a:lnSpc>
                <a:spcPct val="125000"/>
              </a:lnSpc>
            </a:pP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greetings.</a:t>
            </a:r>
            <a:endParaRPr lang="en-US" altLang="zh-CN" sz="2000" dirty="0"/>
          </a:p>
        </p:txBody>
      </p:sp>
      <p:sp>
        <p:nvSpPr>
          <p:cNvPr id="24" name="QB_6_AN.375_1#76b5f96de.blank?vja=1&amp;pid=c8bbae144&amp;color=0,0,0&amp;vpa=154&amp;vtp=1"/>
          <p:cNvSpPr/>
          <p:nvPr/>
        </p:nvSpPr>
        <p:spPr>
          <a:xfrm>
            <a:off x="770001" y="5417947"/>
            <a:ext cx="889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Burying</a:t>
            </a:r>
            <a:endParaRPr lang="en-US" altLang="zh-CN" sz="2000" dirty="0"/>
          </a:p>
        </p:txBody>
      </p:sp>
      <p:sp>
        <p:nvSpPr>
          <p:cNvPr id="25" name="QB_6_AN.376_1#76b5f96de.blank?vja=1&amp;pid=c8bbae144&amp;color=0,0,0&amp;vpa=155&amp;vtp=1"/>
          <p:cNvSpPr/>
          <p:nvPr/>
        </p:nvSpPr>
        <p:spPr>
          <a:xfrm>
            <a:off x="1938401" y="5430647"/>
            <a:ext cx="815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himself</a:t>
            </a:r>
            <a:endParaRPr lang="en-US" altLang="zh-CN" sz="2000" dirty="0"/>
          </a:p>
        </p:txBody>
      </p:sp>
      <p:sp>
        <p:nvSpPr>
          <p:cNvPr id="26" name="QB_6_AN.377_1#76b5f96de.blank?vja=1&amp;pid=c8bbae144&amp;color=0,0,0&amp;vpa=156&amp;vtp=1"/>
          <p:cNvSpPr/>
          <p:nvPr/>
        </p:nvSpPr>
        <p:spPr>
          <a:xfrm>
            <a:off x="3056001" y="54306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4">
                                            <p:bg/>
                                          </p:spTgt>
                                        </p:tgtEl>
                                        <p:attrNameLst>
                                          <p:attrName>style.visibility</p:attrName>
                                        </p:attrNameLst>
                                      </p:cBhvr>
                                      <p:to>
                                        <p:strVal val="visible"/>
                                      </p:to>
                                    </p:set>
                                    <p:animEffect transition="in" filter="fade">
                                      <p:cBhvr>
                                        <p:cTn id="135" dur="500"/>
                                        <p:tgtEl>
                                          <p:spTgt spid="24">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4">
                                            <p:txEl>
                                              <p:pRg st="0" end="0"/>
                                            </p:txEl>
                                          </p:spTgt>
                                        </p:tgtEl>
                                        <p:attrNameLst>
                                          <p:attrName>style.visibility</p:attrName>
                                        </p:attrNameLst>
                                      </p:cBhvr>
                                      <p:to>
                                        <p:strVal val="visible"/>
                                      </p:to>
                                    </p:set>
                                    <p:animEffect transition="in" filter="fade">
                                      <p:cBhvr>
                                        <p:cTn id="138" dur="500"/>
                                        <p:tgtEl>
                                          <p:spTgt spid="24">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5">
                                            <p:bg/>
                                          </p:spTgt>
                                        </p:tgtEl>
                                        <p:attrNameLst>
                                          <p:attrName>style.visibility</p:attrName>
                                        </p:attrNameLst>
                                      </p:cBhvr>
                                      <p:to>
                                        <p:strVal val="visible"/>
                                      </p:to>
                                    </p:set>
                                    <p:animEffect transition="in" filter="fade">
                                      <p:cBhvr>
                                        <p:cTn id="143" dur="500"/>
                                        <p:tgtEl>
                                          <p:spTgt spid="25">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5">
                                            <p:txEl>
                                              <p:pRg st="0" end="0"/>
                                            </p:txEl>
                                          </p:spTgt>
                                        </p:tgtEl>
                                        <p:attrNameLst>
                                          <p:attrName>style.visibility</p:attrName>
                                        </p:attrNameLst>
                                      </p:cBhvr>
                                      <p:to>
                                        <p:strVal val="visible"/>
                                      </p:to>
                                    </p:set>
                                    <p:animEffect transition="in" filter="fade">
                                      <p:cBhvr>
                                        <p:cTn id="146" dur="500"/>
                                        <p:tgtEl>
                                          <p:spTgt spid="25">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6">
                                            <p:bg/>
                                          </p:spTgt>
                                        </p:tgtEl>
                                        <p:attrNameLst>
                                          <p:attrName>style.visibility</p:attrName>
                                        </p:attrNameLst>
                                      </p:cBhvr>
                                      <p:to>
                                        <p:strVal val="visible"/>
                                      </p:to>
                                    </p:set>
                                    <p:animEffect transition="in" filter="fade">
                                      <p:cBhvr>
                                        <p:cTn id="151" dur="500"/>
                                        <p:tgtEl>
                                          <p:spTgt spid="26">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6">
                                            <p:txEl>
                                              <p:pRg st="0" end="0"/>
                                            </p:txEl>
                                          </p:spTgt>
                                        </p:tgtEl>
                                        <p:attrNameLst>
                                          <p:attrName>style.visibility</p:attrName>
                                        </p:attrNameLst>
                                      </p:cBhvr>
                                      <p:to>
                                        <p:strVal val="visible"/>
                                      </p:to>
                                    </p:set>
                                    <p:animEffect transition="in" filter="fade">
                                      <p:cBhvr>
                                        <p:cTn id="154"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10" grpId="0" build="p" animBg="1"/>
      <p:bldP spid="11" grpId="0" build="p" animBg="1"/>
      <p:bldP spid="12" grpId="0" build="p" animBg="1"/>
      <p:bldP spid="13" grpId="0" build="p" animBg="1"/>
      <p:bldP spid="14" grpId="0" build="p" animBg="1"/>
      <p:bldP spid="16" grpId="0" build="p" animBg="1"/>
      <p:bldP spid="17" grpId="0" build="p" animBg="1"/>
      <p:bldP spid="18" grpId="0" build="p" animBg="1"/>
      <p:bldP spid="19" grpId="0" build="p" animBg="1"/>
      <p:bldP spid="20" grpId="0" build="p" animBg="1"/>
      <p:bldP spid="22" grpId="0" build="p" animBg="1"/>
      <p:bldP spid="24" grpId="0" build="p" animBg="1"/>
      <p:bldP spid="25" grpId="0" build="p" animBg="1"/>
      <p:bldP spid="26"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80&amp;si=80">
    <p:spTree>
      <p:nvGrpSpPr>
        <p:cNvPr id="1" name=""/>
        <p:cNvGrpSpPr/>
        <p:nvPr/>
      </p:nvGrpSpPr>
      <p:grpSpPr>
        <a:xfrm>
          <a:off x="0" y="0"/>
          <a:ext cx="0" cy="0"/>
          <a:chOff x="0" y="0"/>
          <a:chExt cx="0" cy="0"/>
        </a:xfrm>
      </p:grpSpPr>
      <p:sp>
        <p:nvSpPr>
          <p:cNvPr id="2" name="QM_6_BD.378_1#97464f1b2?vja=1&amp;pid=3a1822119&amp;color=0,0,0&amp;vtp=1&amp;bt=1"/>
          <p:cNvSpPr/>
          <p:nvPr/>
        </p:nvSpPr>
        <p:spPr>
          <a:xfrm>
            <a:off x="722376" y="896112"/>
            <a:ext cx="10753344" cy="4191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Anne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of</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Green</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a:solidFill>
                  <a:srgbClr val="000000"/>
                </a:solidFill>
                <a:latin typeface="Times New Roman" pitchFamily="34" charset="0"/>
                <a:ea typeface="微软雅黑" pitchFamily="34" charset="-122"/>
                <a:cs typeface="Times New Roman" pitchFamily="34" charset="-120"/>
              </a:rPr>
              <a:t>Gables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Gables”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Matthew,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Marilla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to-be-adopted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Matthew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Marilla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adopt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Matthew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discussion,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stormily.5.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tear-stained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embarrassment.</a:t>
            </a:r>
            <a:endParaRPr lang="en-US" altLang="zh-CN" sz="2000" dirty="0"/>
          </a:p>
          <a:p>
            <a:pPr algn="just">
              <a:lnSpc>
                <a:spcPct val="125000"/>
              </a:lnSpc>
            </a:pPr>
            <a:endParaRPr lang="en-US" altLang="zh-CN" sz="2000" dirty="0"/>
          </a:p>
        </p:txBody>
      </p:sp>
      <p:sp>
        <p:nvSpPr>
          <p:cNvPr id="3" name="QM_6_AN.379_1#97464f1b2.blank?vja=1&amp;pid=3a1822119&amp;color=0,0,0&amp;vpa=157&amp;vtp=1"/>
          <p:cNvSpPr/>
          <p:nvPr/>
        </p:nvSpPr>
        <p:spPr>
          <a:xfrm>
            <a:off x="5319205" y="1239012"/>
            <a:ext cx="633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set</a:t>
            </a:r>
            <a:endParaRPr lang="en-US" altLang="zh-CN" sz="2000" dirty="0"/>
          </a:p>
        </p:txBody>
      </p:sp>
      <p:sp>
        <p:nvSpPr>
          <p:cNvPr id="4" name="QM_6_AN.380_1#97464f1b2.blank?vja=1&amp;pid=3a1822119&amp;color=0,0,0&amp;vpa=158&amp;vtp=1"/>
          <p:cNvSpPr/>
          <p:nvPr/>
        </p:nvSpPr>
        <p:spPr>
          <a:xfrm>
            <a:off x="2910205" y="2382012"/>
            <a:ext cx="608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when</a:t>
            </a:r>
            <a:endParaRPr lang="en-US" altLang="zh-CN" sz="2000" dirty="0"/>
          </a:p>
        </p:txBody>
      </p:sp>
      <p:sp>
        <p:nvSpPr>
          <p:cNvPr id="5" name="QM_6_AN.381_1#97464f1b2.blank?vja=1&amp;pid=3a1822119&amp;color=0,0,0&amp;vpa=159&amp;vtp=1"/>
          <p:cNvSpPr/>
          <p:nvPr/>
        </p:nvSpPr>
        <p:spPr>
          <a:xfrm>
            <a:off x="9515983" y="2763012"/>
            <a:ext cx="788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find</a:t>
            </a:r>
            <a:endParaRPr lang="en-US" altLang="zh-CN" sz="2000" dirty="0"/>
          </a:p>
        </p:txBody>
      </p:sp>
      <p:sp>
        <p:nvSpPr>
          <p:cNvPr id="6" name="QM_6_AN.382_1#97464f1b2.blank?vja=1&amp;pid=3a1822119&amp;color=0,0,0&amp;vpa=160&amp;vtp=1"/>
          <p:cNvSpPr/>
          <p:nvPr/>
        </p:nvSpPr>
        <p:spPr>
          <a:xfrm>
            <a:off x="9444673" y="3512312"/>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hearing</a:t>
            </a:r>
            <a:endParaRPr lang="en-US" altLang="zh-CN" sz="2000" dirty="0"/>
          </a:p>
        </p:txBody>
      </p:sp>
      <p:sp>
        <p:nvSpPr>
          <p:cNvPr id="7" name="QM_6_AN.383_1#97464f1b2.blank?vja=1&amp;pid=3a1822119&amp;color=0,0,0&amp;vpa=161&amp;vtp=1"/>
          <p:cNvSpPr/>
          <p:nvPr/>
        </p:nvSpPr>
        <p:spPr>
          <a:xfrm>
            <a:off x="6247638" y="3906012"/>
            <a:ext cx="663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Faced</a:t>
            </a:r>
            <a:endParaRPr lang="en-US" altLang="zh-CN" sz="2000" dirty="0"/>
          </a:p>
        </p:txBody>
      </p:sp>
      <p:sp>
        <p:nvSpPr>
          <p:cNvPr id="8" name="QM_6_AN.384_1#97464f1b2.blank?vja=1&amp;pid=3a1822119&amp;color=0,0,0&amp;vpa=162&amp;vtp=1"/>
          <p:cNvSpPr/>
          <p:nvPr/>
        </p:nvSpPr>
        <p:spPr>
          <a:xfrm>
            <a:off x="4485704" y="4287012"/>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78_1#97464f1b2?vja=1&amp;pid=3a1822119&amp;color=0,0,0&amp;vtp=1&amp;bt=1">
            <a:extLst>
              <a:ext uri="{FF2B5EF4-FFF2-40B4-BE49-F238E27FC236}">
                <a16:creationId xmlns:a16="http://schemas.microsoft.com/office/drawing/2014/main" id="{38B7E717-9522-C5D9-BC97-0AA70AFEF40C}"/>
              </a:ext>
            </a:extLst>
          </p:cNvPr>
          <p:cNvSpPr/>
          <p:nvPr/>
        </p:nvSpPr>
        <p:spPr>
          <a:xfrm>
            <a:off x="722376" y="900000"/>
            <a:ext cx="10753344" cy="2252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Then</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spirits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appetite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Marilla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perfectly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furnished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room</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candle,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bedclothes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Marilla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undressed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jumped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shivering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sobbing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a:t>
            </a:r>
            <a:endParaRPr lang="en-US" altLang="zh-CN" sz="2000" dirty="0"/>
          </a:p>
        </p:txBody>
      </p:sp>
      <p:sp>
        <p:nvSpPr>
          <p:cNvPr id="3" name="QM_6_AN.385_1#97464f1b2.blank?vja=1&amp;pid=3a1822119&amp;color=0,0,0&amp;vpa=163&amp;vtp=1">
            <a:extLst>
              <a:ext uri="{FF2B5EF4-FFF2-40B4-BE49-F238E27FC236}">
                <a16:creationId xmlns:a16="http://schemas.microsoft.com/office/drawing/2014/main" id="{96E6E0B9-EBA0-4282-8DA3-3CDC4BF87F62}"/>
              </a:ext>
            </a:extLst>
          </p:cNvPr>
          <p:cNvSpPr/>
          <p:nvPr/>
        </p:nvSpPr>
        <p:spPr>
          <a:xfrm>
            <a:off x="7213727" y="861900"/>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4" name="QM_6_AN.386_1#97464f1b2.blank?vja=1&amp;pid=3a1822119&amp;color=0,0,0&amp;vpa=164&amp;vtp=1">
            <a:extLst>
              <a:ext uri="{FF2B5EF4-FFF2-40B4-BE49-F238E27FC236}">
                <a16:creationId xmlns:a16="http://schemas.microsoft.com/office/drawing/2014/main" id="{698D743F-C170-06A1-9529-0F7BFC831B3C}"/>
              </a:ext>
            </a:extLst>
          </p:cNvPr>
          <p:cNvSpPr/>
          <p:nvPr/>
        </p:nvSpPr>
        <p:spPr>
          <a:xfrm>
            <a:off x="8948293" y="1611200"/>
            <a:ext cx="10398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lit/lighted</a:t>
            </a:r>
            <a:endParaRPr lang="en-US" altLang="zh-CN" sz="2000" dirty="0"/>
          </a:p>
        </p:txBody>
      </p:sp>
      <p:sp>
        <p:nvSpPr>
          <p:cNvPr id="5" name="QM_6_AN.387_1#97464f1b2.blank?vja=1&amp;pid=3a1822119&amp;color=0,0,0&amp;vpa=165&amp;vtp=1">
            <a:extLst>
              <a:ext uri="{FF2B5EF4-FFF2-40B4-BE49-F238E27FC236}">
                <a16:creationId xmlns:a16="http://schemas.microsoft.com/office/drawing/2014/main" id="{9312A7ED-3559-DF7F-390B-F44DB0F5E975}"/>
              </a:ext>
            </a:extLst>
          </p:cNvPr>
          <p:cNvSpPr/>
          <p:nvPr/>
        </p:nvSpPr>
        <p:spPr>
          <a:xfrm>
            <a:off x="2141411" y="2385900"/>
            <a:ext cx="746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herself</a:t>
            </a:r>
            <a:endParaRPr lang="en-US" altLang="zh-CN" sz="2000" dirty="0"/>
          </a:p>
        </p:txBody>
      </p:sp>
      <p:sp>
        <p:nvSpPr>
          <p:cNvPr id="6" name="QM_6_AN.388_1#97464f1b2.blank?vja=1&amp;pid=3a1822119&amp;color=0,0,0&amp;vpa=166&amp;vtp=1">
            <a:extLst>
              <a:ext uri="{FF2B5EF4-FFF2-40B4-BE49-F238E27FC236}">
                <a16:creationId xmlns:a16="http://schemas.microsoft.com/office/drawing/2014/main" id="{72AFEE8E-CB91-14D8-93B8-3267CC0C763C}"/>
              </a:ext>
            </a:extLst>
          </p:cNvPr>
          <p:cNvSpPr/>
          <p:nvPr/>
        </p:nvSpPr>
        <p:spPr>
          <a:xfrm>
            <a:off x="1087501" y="2754200"/>
            <a:ext cx="1141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depressing</a:t>
            </a:r>
            <a:endParaRPr lang="en-US" altLang="zh-CN" sz="2000" dirty="0"/>
          </a:p>
        </p:txBody>
      </p:sp>
    </p:spTree>
    <p:extLst>
      <p:ext uri="{BB962C8B-B14F-4D97-AF65-F5344CB8AC3E}">
        <p14:creationId xmlns:p14="http://schemas.microsoft.com/office/powerpoint/2010/main" val="4385484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81&amp;si=81">
    <p:spTree>
      <p:nvGrpSpPr>
        <p:cNvPr id="1" name=""/>
        <p:cNvGrpSpPr/>
        <p:nvPr/>
      </p:nvGrpSpPr>
      <p:grpSpPr>
        <a:xfrm>
          <a:off x="0" y="0"/>
          <a:ext cx="0" cy="0"/>
          <a:chOff x="0" y="0"/>
          <a:chExt cx="0" cy="0"/>
        </a:xfrm>
      </p:grpSpPr>
      <p:sp>
        <p:nvSpPr>
          <p:cNvPr id="2" name="QB_7_BD.389_1#70ea32b43?vja=1&amp;pid=97464f1b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3" name="QB_7_AN.390_1#70ea32b43.blank?vja=1&amp;pid=97464f1b2&amp;color=0,0,0&amp;vpa=167&amp;vtp=1"/>
          <p:cNvSpPr/>
          <p:nvPr/>
        </p:nvSpPr>
        <p:spPr>
          <a:xfrm>
            <a:off x="1024001" y="858013"/>
            <a:ext cx="633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set</a:t>
            </a:r>
            <a:endParaRPr lang="en-US" altLang="zh-CN" sz="2000" dirty="0"/>
          </a:p>
        </p:txBody>
      </p:sp>
      <p:sp>
        <p:nvSpPr>
          <p:cNvPr id="4" name="QB_7_AS.391_1#70ea32b43?vja=1&amp;pid=97464f1b2&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分析句子结构可知，设空处为主句谓语。根据从句谓语tells的时态可知，设空处应用一般现在时。主句的主语为单数概念，主句谓语应用第三人称单数形式。此处</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set意为“（电视、戏剧、故事等）以</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为背景”，常用被动语态。故填is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a:t>
            </a:r>
            <a:endParaRPr lang="en-US" altLang="zh-CN" sz="2200" dirty="0"/>
          </a:p>
        </p:txBody>
      </p:sp>
      <p:sp>
        <p:nvSpPr>
          <p:cNvPr id="5" name="QB_7_BD.392_1#024d31023?vja=1&amp;pid=97464f1b2&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6" name="QB_7_AN.393_1#024d31023.blank?vja=1&amp;pid=97464f1b2&amp;color=0,0,0&amp;vpa=168&amp;vtp=1"/>
          <p:cNvSpPr/>
          <p:nvPr/>
        </p:nvSpPr>
        <p:spPr>
          <a:xfrm>
            <a:off x="1036701" y="2453259"/>
            <a:ext cx="608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when</a:t>
            </a:r>
            <a:endParaRPr lang="en-US" altLang="zh-CN" sz="2000" dirty="0"/>
          </a:p>
        </p:txBody>
      </p:sp>
      <p:sp>
        <p:nvSpPr>
          <p:cNvPr id="7" name="QB_7_AS.394_1#024d31023?vja=1&amp;pid=97464f1b2&amp;color=0,0,0&amp;vtp=1"/>
          <p:cNvSpPr/>
          <p:nvPr/>
        </p:nvSpPr>
        <p:spPr>
          <a:xfrm>
            <a:off x="722376" y="2916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分析句子结构可知，设空处引导限制性定语从句，先行词为the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day，关系词在从句中作时间状语，应用when来引导该从句。故填when。</a:t>
            </a:r>
            <a:endParaRPr lang="en-US" altLang="zh-CN" sz="2200" dirty="0"/>
          </a:p>
        </p:txBody>
      </p:sp>
      <p:sp>
        <p:nvSpPr>
          <p:cNvPr id="8" name="QB_7_BD.395_1#0820daecf?vja=1&amp;pid=97464f1b2&amp;color=0,0,0&amp;vtp=1"/>
          <p:cNvSpPr/>
          <p:nvPr/>
        </p:nvSpPr>
        <p:spPr>
          <a:xfrm>
            <a:off x="722376" y="3723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9" name="QB_7_AN.396_1#0820daecf.blank?vja=1&amp;pid=97464f1b2&amp;color=0,0,0&amp;vpa=169&amp;vtp=1"/>
          <p:cNvSpPr/>
          <p:nvPr/>
        </p:nvSpPr>
        <p:spPr>
          <a:xfrm>
            <a:off x="998601" y="3685159"/>
            <a:ext cx="788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find</a:t>
            </a:r>
            <a:endParaRPr lang="en-US" altLang="zh-CN" sz="2000" dirty="0"/>
          </a:p>
        </p:txBody>
      </p:sp>
      <p:sp>
        <p:nvSpPr>
          <p:cNvPr id="10" name="QB_7_AS.397_1#0820daecf?vja=1&amp;pid=97464f1b2&amp;color=0,0,0&amp;vtp=1"/>
          <p:cNvSpPr/>
          <p:nvPr/>
        </p:nvSpPr>
        <p:spPr>
          <a:xfrm>
            <a:off x="722376" y="41064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“only+不定式”作结果状语，表示令人意外的结果。故填to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find。</a:t>
            </a:r>
            <a:endParaRPr lang="en-US" altLang="zh-CN" sz="2200" dirty="0"/>
          </a:p>
        </p:txBody>
      </p:sp>
      <p:sp>
        <p:nvSpPr>
          <p:cNvPr id="11" name="QB_7_BD.398_1#1f853a8d2?vja=1&amp;pid=97464f1b2&amp;color=0,0,0&amp;vtp=1"/>
          <p:cNvSpPr/>
          <p:nvPr/>
        </p:nvSpPr>
        <p:spPr>
          <a:xfrm>
            <a:off x="722376" y="44958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12" name="QB_7_AN.399_1#1f853a8d2.blank?vja=1&amp;pid=97464f1b2&amp;color=0,0,0&amp;vpa=170&amp;vtp=1"/>
          <p:cNvSpPr/>
          <p:nvPr/>
        </p:nvSpPr>
        <p:spPr>
          <a:xfrm>
            <a:off x="1049401" y="4445000"/>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hearing</a:t>
            </a:r>
            <a:endParaRPr lang="en-US" altLang="zh-CN" sz="2000" dirty="0"/>
          </a:p>
        </p:txBody>
      </p:sp>
      <p:sp>
        <p:nvSpPr>
          <p:cNvPr id="13" name="QB_7_AS.400_1#1f853a8d2?vja=1&amp;pid=97464f1b2&amp;color=0,0,0&amp;vtp=1"/>
          <p:cNvSpPr/>
          <p:nvPr/>
        </p:nvSpPr>
        <p:spPr>
          <a:xfrm>
            <a:off x="722376" y="4881182"/>
            <a:ext cx="10872788"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sth意为“在做某事时；一做某事就”，设空处作介词On的宾语，应用动名词形式。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P_6_BD#359f6f40a?vja=1&amp;pid=27fbca02b&amp;color=0,0,0&amp;vtp=1&amp;bt=1"/>
          <p:cNvSpPr/>
          <p:nvPr/>
        </p:nvSpPr>
        <p:spPr>
          <a:xfrm>
            <a:off x="722376" y="896112"/>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根据提示补全句子。</a:t>
            </a:r>
            <a:endParaRPr lang="en-US" altLang="zh-CN" sz="2000" dirty="0"/>
          </a:p>
        </p:txBody>
      </p:sp>
      <p:sp>
        <p:nvSpPr>
          <p:cNvPr id="3" name="QO_6_BD.31_1#e27a64ac8?sp=1&amp;vja=1&amp;pid=27fbca02b&amp;color=0,0,0&amp;vtp=1"/>
          <p:cNvSpPr/>
          <p:nvPr/>
        </p:nvSpPr>
        <p:spPr>
          <a:xfrm>
            <a:off x="722376" y="1277747"/>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1.在确定写作主题时，我们组和其他组存在冲突。（conflict）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theme.</a:t>
            </a:r>
            <a:endParaRPr lang="en-US" altLang="zh-CN" sz="2000" dirty="0"/>
          </a:p>
        </p:txBody>
      </p:sp>
      <p:sp>
        <p:nvSpPr>
          <p:cNvPr id="4" name="QO_6_AN.32_1#e27a64ac8?vja=1&amp;pid=27fbca02b&amp;color=0,0,0&amp;vtp=1"/>
          <p:cNvSpPr/>
          <p:nvPr/>
        </p:nvSpPr>
        <p:spPr>
          <a:xfrm>
            <a:off x="722376" y="2034159"/>
            <a:ext cx="10753344" cy="347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[答案]</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conflict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conflict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with或was/were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conflict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5" name="QB_6_BD.33_1#66e7a92f7?sp=1&amp;vja=1&amp;pid=27fbca02b&amp;color=0,0,0&amp;vtp=1"/>
          <p:cNvSpPr/>
          <p:nvPr/>
        </p:nvSpPr>
        <p:spPr>
          <a:xfrm>
            <a:off x="722376" y="2420747"/>
            <a:ext cx="10753344" cy="1113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2.尽管双方进行了多轮谈判，他们仍旧意见不一。（disagreement）</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Despite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negotiations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still</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endParaRPr lang="en-US" altLang="zh-CN" sz="2000" dirty="0"/>
          </a:p>
        </p:txBody>
      </p:sp>
      <p:sp>
        <p:nvSpPr>
          <p:cNvPr id="6" name="QB_6_AN.34_1#66e7a92f7.blank?vja=1&amp;pid=27fbca02b&amp;color=0,0,0&amp;vpa=11&amp;vtp=1"/>
          <p:cNvSpPr/>
          <p:nvPr/>
        </p:nvSpPr>
        <p:spPr>
          <a:xfrm>
            <a:off x="8092186" y="27636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7" name="QB_6_AN.35_1#66e7a92f7.blank?vja=1&amp;pid=27fbca02b&amp;color=0,0,0&amp;vpa=12&amp;vtp=1"/>
          <p:cNvSpPr/>
          <p:nvPr/>
        </p:nvSpPr>
        <p:spPr>
          <a:xfrm>
            <a:off x="8602091" y="2750947"/>
            <a:ext cx="1408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disagreement</a:t>
            </a:r>
            <a:endParaRPr lang="en-US" altLang="zh-CN" sz="2000" dirty="0"/>
          </a:p>
        </p:txBody>
      </p:sp>
      <p:sp>
        <p:nvSpPr>
          <p:cNvPr id="8" name="QB_6_AN.36_1#66e7a92f7.blank?vja=1&amp;pid=27fbca02b&amp;color=0,0,0&amp;vpa=13&amp;vtp=1"/>
          <p:cNvSpPr/>
          <p:nvPr/>
        </p:nvSpPr>
        <p:spPr>
          <a:xfrm>
            <a:off x="10280396" y="2763647"/>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9" name="QB_6_BD.37_1#c22455c59?sp=1&amp;vja=1&amp;pid=27fbca02b&amp;color=0,0,0&amp;vtp=1"/>
          <p:cNvSpPr/>
          <p:nvPr/>
        </p:nvSpPr>
        <p:spPr>
          <a:xfrm>
            <a:off x="722376" y="3573145"/>
            <a:ext cx="10753344" cy="2252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3.我误拿了你的包裹，为此我写信以表达我真诚的歉意。（apology）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parcel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mistake.</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4.为了得出最终结论，试验员做了一系列的实验。（chain）</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order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achieve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final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conclusion,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testers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have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conducted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 ______ ___ ___________</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5.我父母一直向我和我的兄弟姐妹强调个人努力的价值。（impress）</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parents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kept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 ____ ______ 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personal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efforts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siblings.</a:t>
            </a:r>
            <a:endParaRPr lang="en-US" altLang="zh-CN" sz="2000" dirty="0"/>
          </a:p>
        </p:txBody>
      </p:sp>
      <p:sp>
        <p:nvSpPr>
          <p:cNvPr id="10" name="QB_6_AN.38_1#c22455c59.blank?vja=1&amp;pid=27fbca02b&amp;color=0,0,0&amp;vpa=14&amp;vtp=1"/>
          <p:cNvSpPr/>
          <p:nvPr/>
        </p:nvSpPr>
        <p:spPr>
          <a:xfrm>
            <a:off x="2600389" y="3903345"/>
            <a:ext cx="1374966"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offer/express</a:t>
            </a:r>
            <a:endParaRPr lang="en-US" altLang="zh-CN" sz="2000" dirty="0"/>
          </a:p>
        </p:txBody>
      </p:sp>
      <p:sp>
        <p:nvSpPr>
          <p:cNvPr id="11" name="QB_6_AN.39_1#c22455c59.blank?vja=1&amp;pid=27fbca02b&amp;color=0,0,0&amp;vpa=15&amp;vtp=1"/>
          <p:cNvSpPr/>
          <p:nvPr/>
        </p:nvSpPr>
        <p:spPr>
          <a:xfrm>
            <a:off x="4251389" y="3903345"/>
            <a:ext cx="381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my</a:t>
            </a:r>
            <a:endParaRPr lang="en-US" altLang="zh-CN" sz="2000" dirty="0"/>
          </a:p>
        </p:txBody>
      </p:sp>
      <p:sp>
        <p:nvSpPr>
          <p:cNvPr id="12" name="QB_6_AN.40_1#c22455c59.blank?vja=1&amp;pid=27fbca02b&amp;color=0,0,0&amp;vpa=16&amp;vtp=1"/>
          <p:cNvSpPr/>
          <p:nvPr/>
        </p:nvSpPr>
        <p:spPr>
          <a:xfrm>
            <a:off x="4873689" y="3916045"/>
            <a:ext cx="774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sincere</a:t>
            </a:r>
            <a:endParaRPr lang="en-US" altLang="zh-CN" sz="2000" dirty="0"/>
          </a:p>
        </p:txBody>
      </p:sp>
      <p:sp>
        <p:nvSpPr>
          <p:cNvPr id="13" name="QB_6_AN.41_1#c22455c59.blank?vja=1&amp;pid=27fbca02b&amp;color=0,0,0&amp;vpa=17&amp;vtp=1"/>
          <p:cNvSpPr/>
          <p:nvPr/>
        </p:nvSpPr>
        <p:spPr>
          <a:xfrm>
            <a:off x="5902389" y="3903345"/>
            <a:ext cx="874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apology</a:t>
            </a:r>
            <a:endParaRPr lang="en-US" altLang="zh-CN" sz="2000" dirty="0"/>
          </a:p>
        </p:txBody>
      </p:sp>
      <p:sp>
        <p:nvSpPr>
          <p:cNvPr id="14" name="QB_6_AN.42_1#c22455c59.blank?vja=1&amp;pid=27fbca02b&amp;color=0,0,0&amp;vpa=18&amp;vtp=1"/>
          <p:cNvSpPr/>
          <p:nvPr/>
        </p:nvSpPr>
        <p:spPr>
          <a:xfrm>
            <a:off x="7058089" y="3916045"/>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16" name="QB_6_AN.44_1#c22455c59.blank?vja=1&amp;pid=27fbca02b&amp;color=0,0,0&amp;vpa=19&amp;vtp=1"/>
          <p:cNvSpPr/>
          <p:nvPr/>
        </p:nvSpPr>
        <p:spPr>
          <a:xfrm>
            <a:off x="7899464" y="4678045"/>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7" name="QB_6_AN.45_1#c22455c59.blank?vja=1&amp;pid=27fbca02b&amp;color=0,0,0&amp;vpa=20&amp;vtp=1"/>
          <p:cNvSpPr/>
          <p:nvPr/>
        </p:nvSpPr>
        <p:spPr>
          <a:xfrm>
            <a:off x="8382064" y="4678045"/>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chain</a:t>
            </a:r>
            <a:endParaRPr lang="en-US" altLang="zh-CN" sz="2000" dirty="0"/>
          </a:p>
        </p:txBody>
      </p:sp>
      <p:sp>
        <p:nvSpPr>
          <p:cNvPr id="18" name="QB_6_AN.46_1#c22455c59.blank?vja=1&amp;pid=27fbca02b&amp;color=0,0,0&amp;vpa=21&amp;vtp=1"/>
          <p:cNvSpPr/>
          <p:nvPr/>
        </p:nvSpPr>
        <p:spPr>
          <a:xfrm>
            <a:off x="9245664" y="4678045"/>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19" name="QB_6_AN.47_1#c22455c59.blank?vja=1&amp;pid=27fbca02b&amp;color=0,0,0&amp;vpa=22&amp;vtp=1"/>
          <p:cNvSpPr/>
          <p:nvPr/>
        </p:nvSpPr>
        <p:spPr>
          <a:xfrm>
            <a:off x="9753664" y="4665345"/>
            <a:ext cx="1295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experiments</a:t>
            </a:r>
            <a:endParaRPr lang="en-US" altLang="zh-CN" sz="2000" dirty="0"/>
          </a:p>
        </p:txBody>
      </p:sp>
      <p:sp>
        <p:nvSpPr>
          <p:cNvPr id="21" name="QB_6_AN.49_1#c22455c59.blank?vja=1&amp;pid=27fbca02b&amp;color=0,0,0&amp;vpa=23&amp;vtp=1"/>
          <p:cNvSpPr/>
          <p:nvPr/>
        </p:nvSpPr>
        <p:spPr>
          <a:xfrm>
            <a:off x="2659126" y="5427345"/>
            <a:ext cx="1168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impressing</a:t>
            </a:r>
            <a:endParaRPr lang="en-US" altLang="zh-CN" sz="2000" dirty="0"/>
          </a:p>
        </p:txBody>
      </p:sp>
      <p:sp>
        <p:nvSpPr>
          <p:cNvPr id="22" name="QB_6_AN.50_1#c22455c59.blank?vja=1&amp;pid=27fbca02b&amp;color=0,0,0&amp;vpa=24&amp;vtp=1"/>
          <p:cNvSpPr/>
          <p:nvPr/>
        </p:nvSpPr>
        <p:spPr>
          <a:xfrm>
            <a:off x="4068826" y="5440045"/>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23" name="QB_6_AN.51_1#c22455c59.blank?vja=1&amp;pid=27fbca02b&amp;color=0,0,0&amp;vpa=25&amp;vtp=1"/>
          <p:cNvSpPr/>
          <p:nvPr/>
        </p:nvSpPr>
        <p:spPr>
          <a:xfrm>
            <a:off x="4716526" y="5440045"/>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value</a:t>
            </a:r>
            <a:endParaRPr lang="en-US" altLang="zh-CN" sz="2000" dirty="0"/>
          </a:p>
        </p:txBody>
      </p:sp>
      <p:sp>
        <p:nvSpPr>
          <p:cNvPr id="24" name="QB_6_AN.52_1#c22455c59.blank?vja=1&amp;pid=27fbca02b&amp;color=0,0,0&amp;vpa=26&amp;vtp=1"/>
          <p:cNvSpPr/>
          <p:nvPr/>
        </p:nvSpPr>
        <p:spPr>
          <a:xfrm>
            <a:off x="5580126" y="5440045"/>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25" name="QB_6_AN.53_1#c22455c59.blank?vja=1&amp;pid=27fbca02b&amp;color=0,0,0&amp;vpa=27&amp;vtp=1"/>
          <p:cNvSpPr/>
          <p:nvPr/>
        </p:nvSpPr>
        <p:spPr>
          <a:xfrm>
            <a:off x="7869492" y="5427345"/>
            <a:ext cx="889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on/upon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7">
                                            <p:bg/>
                                          </p:spTgt>
                                        </p:tgtEl>
                                        <p:attrNameLst>
                                          <p:attrName>style.visibility</p:attrName>
                                        </p:attrNameLst>
                                      </p:cBhvr>
                                      <p:to>
                                        <p:strVal val="visible"/>
                                      </p:to>
                                    </p:set>
                                    <p:animEffect transition="in" filter="fade">
                                      <p:cBhvr>
                                        <p:cTn id="87" dur="500"/>
                                        <p:tgtEl>
                                          <p:spTgt spid="17">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7">
                                            <p:txEl>
                                              <p:pRg st="0" end="0"/>
                                            </p:txEl>
                                          </p:spTgt>
                                        </p:tgtEl>
                                        <p:attrNameLst>
                                          <p:attrName>style.visibility</p:attrName>
                                        </p:attrNameLst>
                                      </p:cBhvr>
                                      <p:to>
                                        <p:strVal val="visible"/>
                                      </p:to>
                                    </p:set>
                                    <p:animEffect transition="in" filter="fade">
                                      <p:cBhvr>
                                        <p:cTn id="90" dur="500"/>
                                        <p:tgtEl>
                                          <p:spTgt spid="17">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8">
                                            <p:bg/>
                                          </p:spTgt>
                                        </p:tgtEl>
                                        <p:attrNameLst>
                                          <p:attrName>style.visibility</p:attrName>
                                        </p:attrNameLst>
                                      </p:cBhvr>
                                      <p:to>
                                        <p:strVal val="visible"/>
                                      </p:to>
                                    </p:set>
                                    <p:animEffect transition="in" filter="fade">
                                      <p:cBhvr>
                                        <p:cTn id="95" dur="500"/>
                                        <p:tgtEl>
                                          <p:spTgt spid="18">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xEl>
                                              <p:pRg st="0" end="0"/>
                                            </p:txEl>
                                          </p:spTgt>
                                        </p:tgtEl>
                                        <p:attrNameLst>
                                          <p:attrName>style.visibility</p:attrName>
                                        </p:attrNameLst>
                                      </p:cBhvr>
                                      <p:to>
                                        <p:strVal val="visible"/>
                                      </p:to>
                                    </p:set>
                                    <p:animEffect transition="in" filter="fade">
                                      <p:cBhvr>
                                        <p:cTn id="98" dur="500"/>
                                        <p:tgtEl>
                                          <p:spTgt spid="18">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1">
                                            <p:bg/>
                                          </p:spTgt>
                                        </p:tgtEl>
                                        <p:attrNameLst>
                                          <p:attrName>style.visibility</p:attrName>
                                        </p:attrNameLst>
                                      </p:cBhvr>
                                      <p:to>
                                        <p:strVal val="visible"/>
                                      </p:to>
                                    </p:set>
                                    <p:animEffect transition="in" filter="fade">
                                      <p:cBhvr>
                                        <p:cTn id="111" dur="500"/>
                                        <p:tgtEl>
                                          <p:spTgt spid="21">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1">
                                            <p:txEl>
                                              <p:pRg st="0" end="0"/>
                                            </p:txEl>
                                          </p:spTgt>
                                        </p:tgtEl>
                                        <p:attrNameLst>
                                          <p:attrName>style.visibility</p:attrName>
                                        </p:attrNameLst>
                                      </p:cBhvr>
                                      <p:to>
                                        <p:strVal val="visible"/>
                                      </p:to>
                                    </p:set>
                                    <p:animEffect transition="in" filter="fade">
                                      <p:cBhvr>
                                        <p:cTn id="114" dur="500"/>
                                        <p:tgtEl>
                                          <p:spTgt spid="21">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2">
                                            <p:bg/>
                                          </p:spTgt>
                                        </p:tgtEl>
                                        <p:attrNameLst>
                                          <p:attrName>style.visibility</p:attrName>
                                        </p:attrNameLst>
                                      </p:cBhvr>
                                      <p:to>
                                        <p:strVal val="visible"/>
                                      </p:to>
                                    </p:set>
                                    <p:animEffect transition="in" filter="fade">
                                      <p:cBhvr>
                                        <p:cTn id="119" dur="500"/>
                                        <p:tgtEl>
                                          <p:spTgt spid="22">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2">
                                            <p:txEl>
                                              <p:pRg st="0" end="0"/>
                                            </p:txEl>
                                          </p:spTgt>
                                        </p:tgtEl>
                                        <p:attrNameLst>
                                          <p:attrName>style.visibility</p:attrName>
                                        </p:attrNameLst>
                                      </p:cBhvr>
                                      <p:to>
                                        <p:strVal val="visible"/>
                                      </p:to>
                                    </p:set>
                                    <p:animEffect transition="in" filter="fade">
                                      <p:cBhvr>
                                        <p:cTn id="122" dur="500"/>
                                        <p:tgtEl>
                                          <p:spTgt spid="22">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3">
                                            <p:bg/>
                                          </p:spTgt>
                                        </p:tgtEl>
                                        <p:attrNameLst>
                                          <p:attrName>style.visibility</p:attrName>
                                        </p:attrNameLst>
                                      </p:cBhvr>
                                      <p:to>
                                        <p:strVal val="visible"/>
                                      </p:to>
                                    </p:set>
                                    <p:animEffect transition="in" filter="fade">
                                      <p:cBhvr>
                                        <p:cTn id="127" dur="500"/>
                                        <p:tgtEl>
                                          <p:spTgt spid="23">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3">
                                            <p:txEl>
                                              <p:pRg st="0" end="0"/>
                                            </p:txEl>
                                          </p:spTgt>
                                        </p:tgtEl>
                                        <p:attrNameLst>
                                          <p:attrName>style.visibility</p:attrName>
                                        </p:attrNameLst>
                                      </p:cBhvr>
                                      <p:to>
                                        <p:strVal val="visible"/>
                                      </p:to>
                                    </p:set>
                                    <p:animEffect transition="in" filter="fade">
                                      <p:cBhvr>
                                        <p:cTn id="130" dur="500"/>
                                        <p:tgtEl>
                                          <p:spTgt spid="23">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4">
                                            <p:bg/>
                                          </p:spTgt>
                                        </p:tgtEl>
                                        <p:attrNameLst>
                                          <p:attrName>style.visibility</p:attrName>
                                        </p:attrNameLst>
                                      </p:cBhvr>
                                      <p:to>
                                        <p:strVal val="visible"/>
                                      </p:to>
                                    </p:set>
                                    <p:animEffect transition="in" filter="fade">
                                      <p:cBhvr>
                                        <p:cTn id="135" dur="500"/>
                                        <p:tgtEl>
                                          <p:spTgt spid="24">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4">
                                            <p:txEl>
                                              <p:pRg st="0" end="0"/>
                                            </p:txEl>
                                          </p:spTgt>
                                        </p:tgtEl>
                                        <p:attrNameLst>
                                          <p:attrName>style.visibility</p:attrName>
                                        </p:attrNameLst>
                                      </p:cBhvr>
                                      <p:to>
                                        <p:strVal val="visible"/>
                                      </p:to>
                                    </p:set>
                                    <p:animEffect transition="in" filter="fade">
                                      <p:cBhvr>
                                        <p:cTn id="138" dur="500"/>
                                        <p:tgtEl>
                                          <p:spTgt spid="24">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5">
                                            <p:bg/>
                                          </p:spTgt>
                                        </p:tgtEl>
                                        <p:attrNameLst>
                                          <p:attrName>style.visibility</p:attrName>
                                        </p:attrNameLst>
                                      </p:cBhvr>
                                      <p:to>
                                        <p:strVal val="visible"/>
                                      </p:to>
                                    </p:set>
                                    <p:animEffect transition="in" filter="fade">
                                      <p:cBhvr>
                                        <p:cTn id="143" dur="500"/>
                                        <p:tgtEl>
                                          <p:spTgt spid="25">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5">
                                            <p:txEl>
                                              <p:pRg st="0" end="0"/>
                                            </p:txEl>
                                          </p:spTgt>
                                        </p:tgtEl>
                                        <p:attrNameLst>
                                          <p:attrName>style.visibility</p:attrName>
                                        </p:attrNameLst>
                                      </p:cBhvr>
                                      <p:to>
                                        <p:strVal val="visible"/>
                                      </p:to>
                                    </p:set>
                                    <p:animEffect transition="in" filter="fade">
                                      <p:cBhvr>
                                        <p:cTn id="146"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P spid="8" grpId="0" build="p" animBg="1"/>
      <p:bldP spid="10" grpId="0" build="p" animBg="1"/>
      <p:bldP spid="11" grpId="0" build="p" animBg="1"/>
      <p:bldP spid="12" grpId="0" build="p" animBg="1"/>
      <p:bldP spid="13" grpId="0" build="p" animBg="1"/>
      <p:bldP spid="14" grpId="0" build="p" animBg="1"/>
      <p:bldP spid="16" grpId="0" build="p" animBg="1"/>
      <p:bldP spid="17" grpId="0" build="p" animBg="1"/>
      <p:bldP spid="18" grpId="0" build="p" animBg="1"/>
      <p:bldP spid="19" grpId="0" build="p" animBg="1"/>
      <p:bldP spid="21" grpId="0" build="p" animBg="1"/>
      <p:bldP spid="22" grpId="0" build="p" animBg="1"/>
      <p:bldP spid="23" grpId="0" build="p" animBg="1"/>
      <p:bldP spid="24" grpId="0" build="p" animBg="1"/>
      <p:bldP spid="25"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82&amp;si=82">
    <p:spTree>
      <p:nvGrpSpPr>
        <p:cNvPr id="1" name=""/>
        <p:cNvGrpSpPr/>
        <p:nvPr/>
      </p:nvGrpSpPr>
      <p:grpSpPr>
        <a:xfrm>
          <a:off x="0" y="0"/>
          <a:ext cx="0" cy="0"/>
          <a:chOff x="0" y="0"/>
          <a:chExt cx="0" cy="0"/>
        </a:xfrm>
      </p:grpSpPr>
      <p:sp>
        <p:nvSpPr>
          <p:cNvPr id="2" name="QB_7_BD.401_1#2c640c02b?vja=1&amp;pid=97464f1b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3" name="QB_7_AN.402_1#2c640c02b.blank?vja=1&amp;pid=97464f1b2&amp;color=0,0,0&amp;vpa=171&amp;vtp=1"/>
          <p:cNvSpPr/>
          <p:nvPr/>
        </p:nvSpPr>
        <p:spPr>
          <a:xfrm>
            <a:off x="998601" y="858013"/>
            <a:ext cx="663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Faced</a:t>
            </a:r>
            <a:endParaRPr lang="en-US" altLang="zh-CN" sz="2000" dirty="0"/>
          </a:p>
        </p:txBody>
      </p:sp>
      <p:sp>
        <p:nvSpPr>
          <p:cNvPr id="4" name="QB_7_AS.403_1#2c640c02b?vja=1&amp;pid=97464f1b2&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句中已有系动词were，设空处应用非谓语动词作状语；be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with为固定搭配，意为“面对”，故填过去分词Faced。</a:t>
            </a:r>
            <a:endParaRPr lang="en-US" altLang="zh-CN" sz="2200" dirty="0"/>
          </a:p>
        </p:txBody>
      </p:sp>
      <p:sp>
        <p:nvSpPr>
          <p:cNvPr id="5" name="QB_7_BD.404_1#90e5d3238?vja=1&amp;pid=97464f1b2&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405_1#90e5d3238.blank?vja=1&amp;pid=97464f1b2&amp;color=0,0,0&amp;vpa=172&amp;vtp=1"/>
          <p:cNvSpPr/>
          <p:nvPr/>
        </p:nvSpPr>
        <p:spPr>
          <a:xfrm>
            <a:off x="1062101" y="2084959"/>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B_7_AS.406_1#90e5d3238?vja=1&amp;pid=97464f1b2&amp;color=0,0,0&amp;vtp=1"/>
          <p:cNvSpPr/>
          <p:nvPr/>
        </p:nvSpPr>
        <p:spPr>
          <a:xfrm>
            <a:off x="722376" y="25062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complete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loss为固定搭配，意为“完全不知所措”。故填a。</a:t>
            </a:r>
            <a:endParaRPr lang="en-US" altLang="zh-CN" sz="2200" dirty="0"/>
          </a:p>
        </p:txBody>
      </p:sp>
      <p:sp>
        <p:nvSpPr>
          <p:cNvPr id="8" name="QB_7_BD.407_1#520923cc0?vja=1&amp;pid=97464f1b2&amp;color=0,0,0&amp;vtp=1"/>
          <p:cNvSpPr/>
          <p:nvPr/>
        </p:nvSpPr>
        <p:spPr>
          <a:xfrm>
            <a:off x="722376" y="28956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7_AN.408_1#520923cc0.blank?vja=1&amp;pid=97464f1b2&amp;color=0,0,0&amp;vpa=173&amp;vtp=1"/>
          <p:cNvSpPr/>
          <p:nvPr/>
        </p:nvSpPr>
        <p:spPr>
          <a:xfrm>
            <a:off x="1024001" y="2857500"/>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10" name="QB_7_AS.409_1#520923cc0?vja=1&amp;pid=97464f1b2&amp;color=0,0,0&amp;vtp=1"/>
          <p:cNvSpPr/>
          <p:nvPr/>
        </p:nvSpPr>
        <p:spPr>
          <a:xfrm>
            <a:off x="722376" y="32809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high/low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spirits为固定搭配，意为“情绪高涨/低落”。故填in。</a:t>
            </a:r>
            <a:endParaRPr lang="en-US" altLang="zh-CN" sz="2200" dirty="0"/>
          </a:p>
        </p:txBody>
      </p:sp>
      <p:sp>
        <p:nvSpPr>
          <p:cNvPr id="11" name="QB_7_BD.410_1#7e88f373a?vja=1&amp;pid=97464f1b2&amp;color=0,0,0&amp;vtp=1"/>
          <p:cNvSpPr/>
          <p:nvPr/>
        </p:nvSpPr>
        <p:spPr>
          <a:xfrm>
            <a:off x="722376" y="36703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12" name="QB_7_AN.411_1#7e88f373a.blank?vja=1&amp;pid=97464f1b2&amp;color=0,0,0&amp;vpa=174&amp;vtp=1"/>
          <p:cNvSpPr/>
          <p:nvPr/>
        </p:nvSpPr>
        <p:spPr>
          <a:xfrm>
            <a:off x="1011301" y="3619500"/>
            <a:ext cx="10398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lit/lighted</a:t>
            </a:r>
            <a:endParaRPr lang="en-US" altLang="zh-CN" sz="2000" dirty="0"/>
          </a:p>
        </p:txBody>
      </p:sp>
      <p:sp>
        <p:nvSpPr>
          <p:cNvPr id="13" name="QB_7_AS.412_1#7e88f373a?vja=1&amp;pid=97464f1b2&amp;color=0,0,0&amp;vtp=1"/>
          <p:cNvSpPr/>
          <p:nvPr/>
        </p:nvSpPr>
        <p:spPr>
          <a:xfrm>
            <a:off x="722376" y="40971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分析句子结构可知，设空处和picked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out、turned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down并列作谓语，时态应保持一致，用一般过去时。故填lit或lighted。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81.xml><?xml version="1.0" encoding="utf-8"?>
<p:sld xmlns:a="http://schemas.openxmlformats.org/drawingml/2006/main" xmlns:r="http://schemas.openxmlformats.org/officeDocument/2006/relationships" xmlns:p="http://schemas.openxmlformats.org/presentationml/2006/main">
  <p:cSld name="Slide 83&amp;si=83">
    <p:spTree>
      <p:nvGrpSpPr>
        <p:cNvPr id="1" name=""/>
        <p:cNvGrpSpPr/>
        <p:nvPr/>
      </p:nvGrpSpPr>
      <p:grpSpPr>
        <a:xfrm>
          <a:off x="0" y="0"/>
          <a:ext cx="0" cy="0"/>
          <a:chOff x="0" y="0"/>
          <a:chExt cx="0" cy="0"/>
        </a:xfrm>
      </p:grpSpPr>
      <p:sp>
        <p:nvSpPr>
          <p:cNvPr id="2" name="QB_7_BD.413_1#ac7390b7a?vja=1&amp;pid=97464f1b2&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N.414_1#ac7390b7a.blank?vja=1&amp;pid=97464f1b2&amp;color=0,0,0&amp;mp=1&amp;vpa=175&amp;vtp=1"/>
          <p:cNvSpPr/>
          <p:nvPr/>
        </p:nvSpPr>
        <p:spPr>
          <a:xfrm>
            <a:off x="1024001" y="858013"/>
            <a:ext cx="746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herself</a:t>
            </a:r>
            <a:endParaRPr lang="en-US" altLang="zh-CN" sz="2000" dirty="0"/>
          </a:p>
        </p:txBody>
      </p:sp>
      <p:sp>
        <p:nvSpPr>
          <p:cNvPr id="4" name="QB_7_AS.415_1#ac7390b7a?vja=1&amp;pid=97464f1b2&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根据语境并分析句子结构可知，此处与主语Anne指同一个人，应用反身代词作undressed的宾语。故填herself。</a:t>
            </a:r>
            <a:endParaRPr lang="en-US" altLang="zh-CN" sz="2200" dirty="0"/>
          </a:p>
        </p:txBody>
      </p:sp>
      <p:sp>
        <p:nvSpPr>
          <p:cNvPr id="5" name="QB_7_BD.416_1#6dc14e0d4?vja=1&amp;pid=97464f1b2&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7_AN.417_1#6dc14e0d4.blank?vja=1&amp;pid=97464f1b2&amp;color=0,0,0&amp;vpa=176&amp;vtp=1"/>
          <p:cNvSpPr/>
          <p:nvPr/>
        </p:nvSpPr>
        <p:spPr>
          <a:xfrm>
            <a:off x="1151001" y="2072259"/>
            <a:ext cx="1141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depressing</a:t>
            </a:r>
            <a:endParaRPr lang="en-US" altLang="zh-CN" sz="2000" dirty="0"/>
          </a:p>
        </p:txBody>
      </p:sp>
      <p:sp>
        <p:nvSpPr>
          <p:cNvPr id="7" name="QB_7_AS.418_1#6dc14e0d4?vja=1&amp;pid=97464f1b2&amp;color=0,0,0&amp;vtp=1"/>
          <p:cNvSpPr/>
          <p:nvPr/>
        </p:nvSpPr>
        <p:spPr>
          <a:xfrm>
            <a:off x="722376" y="2547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此处作定语修饰名词day，应用-ing结尾的形容词。depressing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意为“令人沮丧的”。故填depressing。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name="Slide 85&amp;si=85">
    <p:spTree>
      <p:nvGrpSpPr>
        <p:cNvPr id="1" name=""/>
        <p:cNvGrpSpPr/>
        <p:nvPr/>
      </p:nvGrpSpPr>
      <p:grpSpPr>
        <a:xfrm>
          <a:off x="0" y="0"/>
          <a:ext cx="0" cy="0"/>
          <a:chOff x="0" y="0"/>
          <a:chExt cx="0" cy="0"/>
        </a:xfrm>
      </p:grpSpPr>
      <p:sp>
        <p:nvSpPr>
          <p:cNvPr id="2" name="QM_6_BD.419_1#75c6a4c9c?vja=1&amp;pid=de7a40e7b&amp;color=0,0,0&amp;vtp=1&amp;bt=1"/>
          <p:cNvSpPr/>
          <p:nvPr/>
        </p:nvSpPr>
        <p:spPr>
          <a:xfrm>
            <a:off x="722376" y="900000"/>
            <a:ext cx="10753344" cy="4953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[河北邢台一中2025高二期末]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five-year-old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Hama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Moctar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Hospital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Niamey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follow-up</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（appoint）.Just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surgery,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legs—the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fractured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（骨折）</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shortened—now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him</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（secure）.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Moctar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suffered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femur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（股骨）.Persistent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infections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leg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centimetres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amputation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（截肢）</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proposed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alternative: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Ilizarov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equipment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tightly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（combine）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surgeons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Moctar’s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equal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length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endParaRPr lang="en-US" altLang="zh-CN" sz="2000" dirty="0"/>
          </a:p>
          <a:p>
            <a:pPr algn="just">
              <a:lnSpc>
                <a:spcPct val="125000"/>
              </a:lnSpc>
            </a:pPr>
            <a:endParaRPr lang="en-US" altLang="zh-CN" sz="2000" dirty="0"/>
          </a:p>
        </p:txBody>
      </p:sp>
      <p:sp>
        <p:nvSpPr>
          <p:cNvPr id="3" name="QM_6_AN.420_1#75c6a4c9c.blank?vja=1&amp;pid=de7a40e7b&amp;color=0,0,0&amp;vpa=177&amp;vtp=1"/>
          <p:cNvSpPr/>
          <p:nvPr/>
        </p:nvSpPr>
        <p:spPr>
          <a:xfrm>
            <a:off x="5102352" y="1992200"/>
            <a:ext cx="1323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appointment</a:t>
            </a:r>
            <a:endParaRPr lang="en-US" altLang="zh-CN" sz="2000" dirty="0"/>
          </a:p>
        </p:txBody>
      </p:sp>
      <p:sp>
        <p:nvSpPr>
          <p:cNvPr id="4" name="QM_6_AN.421_1#75c6a4c9c.blank?vja=1&amp;pid=de7a40e7b&amp;color=0,0,0&amp;vpa=178&amp;vtp=1"/>
          <p:cNvSpPr/>
          <p:nvPr/>
        </p:nvSpPr>
        <p:spPr>
          <a:xfrm>
            <a:off x="10493439" y="2373200"/>
            <a:ext cx="901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securely</a:t>
            </a:r>
            <a:endParaRPr lang="en-US" altLang="zh-CN" sz="2000" dirty="0"/>
          </a:p>
        </p:txBody>
      </p:sp>
      <p:sp>
        <p:nvSpPr>
          <p:cNvPr id="5" name="QM_6_AN.422_1#75c6a4c9c.blank?vja=1&amp;pid=de7a40e7b&amp;color=0,0,0&amp;vpa=179&amp;vtp=1"/>
          <p:cNvSpPr/>
          <p:nvPr/>
        </p:nvSpPr>
        <p:spPr>
          <a:xfrm>
            <a:off x="5144262" y="3528900"/>
            <a:ext cx="915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left</a:t>
            </a:r>
            <a:endParaRPr lang="en-US" altLang="zh-CN" sz="2000" dirty="0"/>
          </a:p>
        </p:txBody>
      </p:sp>
      <p:sp>
        <p:nvSpPr>
          <p:cNvPr id="6" name="QM_6_AN.423_1#75c6a4c9c.blank?vja=1&amp;pid=de7a40e7b&amp;color=0,0,0&amp;vpa=180&amp;vtp=1"/>
          <p:cNvSpPr/>
          <p:nvPr/>
        </p:nvSpPr>
        <p:spPr>
          <a:xfrm>
            <a:off x="6024245" y="4290900"/>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7" name="QM_6_AN.424_1#75c6a4c9c.blank?vja=1&amp;pid=de7a40e7b&amp;color=0,0,0&amp;vpa=181&amp;vtp=1"/>
          <p:cNvSpPr/>
          <p:nvPr/>
        </p:nvSpPr>
        <p:spPr>
          <a:xfrm>
            <a:off x="6461061" y="4671900"/>
            <a:ext cx="1057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combined</a:t>
            </a:r>
            <a:endParaRPr lang="en-US" altLang="zh-CN" sz="2000" dirty="0"/>
          </a:p>
        </p:txBody>
      </p:sp>
      <p:sp>
        <p:nvSpPr>
          <p:cNvPr id="8" name="QM_6_AN.425_1#75c6a4c9c.blank?vja=1&amp;pid=de7a40e7b&amp;color=0,0,0&amp;vpa=182&amp;vtp=1"/>
          <p:cNvSpPr/>
          <p:nvPr/>
        </p:nvSpPr>
        <p:spPr>
          <a:xfrm>
            <a:off x="960501" y="5433900"/>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19_1#75c6a4c9c?vja=1&amp;pid=de7a40e7b&amp;color=0,0,0&amp;vtp=1&amp;bt=1">
            <a:extLst>
              <a:ext uri="{FF2B5EF4-FFF2-40B4-BE49-F238E27FC236}">
                <a16:creationId xmlns:a16="http://schemas.microsoft.com/office/drawing/2014/main" id="{3202D85E-5103-F14D-FDBB-46C1E27B9B47}"/>
              </a:ext>
            </a:extLst>
          </p:cNvPr>
          <p:cNvSpPr/>
          <p:nvPr/>
        </p:nvSpPr>
        <p:spPr>
          <a:xfrm>
            <a:off x="722376" y="900000"/>
            <a:ext cx="10753344" cy="2633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Built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August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2016,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hospital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Africa’s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facilities.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symbolises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partnership</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（持续）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1976,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teams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tirelessly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southern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Sahara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Desert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contributions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partnership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（fruit）,”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Mamane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hospital.“Their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dedication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a:t>
            </a:r>
            <a:endParaRPr lang="en-US" altLang="zh-CN" sz="2000" dirty="0"/>
          </a:p>
        </p:txBody>
      </p:sp>
      <p:sp>
        <p:nvSpPr>
          <p:cNvPr id="3" name="QM_6_EX.430_1#75c6a4c9c?vja=1&amp;pid=de7a40e7b&amp;color=0,0,0&amp;vtp=1">
            <a:extLst>
              <a:ext uri="{FF2B5EF4-FFF2-40B4-BE49-F238E27FC236}">
                <a16:creationId xmlns:a16="http://schemas.microsoft.com/office/drawing/2014/main" id="{310353F5-6E6D-215D-7139-E88FD2510611}"/>
              </a:ext>
            </a:extLst>
          </p:cNvPr>
          <p:cNvSpPr/>
          <p:nvPr/>
        </p:nvSpPr>
        <p:spPr>
          <a:xfrm>
            <a:off x="722376" y="3576447"/>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讲述了五岁男孩哈马·莫克塔尔三年前左股骨严重骨折，继发感染致左腿腿长缩短约10厘米，当地医生坚称截肢是唯一办法，中国援尼日尔医疗队专家农医生提出引进伊里扎洛夫技术，最终在中方设备支持下中尼医生完成复杂手术助其康复的故事。</a:t>
            </a:r>
            <a:endParaRPr lang="en-US" altLang="zh-CN" sz="2000" dirty="0"/>
          </a:p>
        </p:txBody>
      </p:sp>
      <p:sp>
        <p:nvSpPr>
          <p:cNvPr id="4" name="QM_6_AN.426_1#75c6a4c9c.blank?vja=1&amp;pid=de7a40e7b&amp;color=0,0,0&amp;vpa=183&amp;vtp=1">
            <a:extLst>
              <a:ext uri="{FF2B5EF4-FFF2-40B4-BE49-F238E27FC236}">
                <a16:creationId xmlns:a16="http://schemas.microsoft.com/office/drawing/2014/main" id="{5B61D23E-B907-6269-1FB9-4A351CA88C62}"/>
              </a:ext>
            </a:extLst>
          </p:cNvPr>
          <p:cNvSpPr/>
          <p:nvPr/>
        </p:nvSpPr>
        <p:spPr>
          <a:xfrm>
            <a:off x="6895846" y="1242900"/>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which/that</a:t>
            </a:r>
            <a:endParaRPr lang="en-US" altLang="zh-CN" sz="2000" dirty="0"/>
          </a:p>
        </p:txBody>
      </p:sp>
      <p:sp>
        <p:nvSpPr>
          <p:cNvPr id="5" name="QM_6_AN.427_1#75c6a4c9c.blank?vja=1&amp;pid=de7a40e7b&amp;color=0,0,0&amp;vpa=184&amp;vtp=1">
            <a:extLst>
              <a:ext uri="{FF2B5EF4-FFF2-40B4-BE49-F238E27FC236}">
                <a16:creationId xmlns:a16="http://schemas.microsoft.com/office/drawing/2014/main" id="{5E8347E4-306E-12ED-C4A5-84C3119E96B9}"/>
              </a:ext>
            </a:extLst>
          </p:cNvPr>
          <p:cNvSpPr/>
          <p:nvPr/>
        </p:nvSpPr>
        <p:spPr>
          <a:xfrm>
            <a:off x="6566599" y="1611200"/>
            <a:ext cx="3554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worked/have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working</a:t>
            </a:r>
            <a:endParaRPr lang="en-US" altLang="zh-CN" sz="2000" dirty="0"/>
          </a:p>
        </p:txBody>
      </p:sp>
      <p:sp>
        <p:nvSpPr>
          <p:cNvPr id="6" name="QM_6_AN.428_1#75c6a4c9c.blank?vja=1&amp;pid=de7a40e7b&amp;color=0,0,0&amp;vpa=185&amp;vtp=1">
            <a:extLst>
              <a:ext uri="{FF2B5EF4-FFF2-40B4-BE49-F238E27FC236}">
                <a16:creationId xmlns:a16="http://schemas.microsoft.com/office/drawing/2014/main" id="{BCE2857D-23A7-059C-63FA-4C8DDD20BCB9}"/>
              </a:ext>
            </a:extLst>
          </p:cNvPr>
          <p:cNvSpPr/>
          <p:nvPr/>
        </p:nvSpPr>
        <p:spPr>
          <a:xfrm>
            <a:off x="9320848" y="1992200"/>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making</a:t>
            </a:r>
            <a:endParaRPr lang="en-US" altLang="zh-CN" sz="2000" dirty="0"/>
          </a:p>
        </p:txBody>
      </p:sp>
      <p:sp>
        <p:nvSpPr>
          <p:cNvPr id="7" name="QM_6_AN.429_1#75c6a4c9c.blank?vja=1&amp;pid=de7a40e7b&amp;color=0,0,0&amp;vpa=186&amp;vtp=1">
            <a:extLst>
              <a:ext uri="{FF2B5EF4-FFF2-40B4-BE49-F238E27FC236}">
                <a16:creationId xmlns:a16="http://schemas.microsoft.com/office/drawing/2014/main" id="{6082B9A9-D43D-4711-1CF9-B7956A6F475C}"/>
              </a:ext>
            </a:extLst>
          </p:cNvPr>
          <p:cNvSpPr/>
          <p:nvPr/>
        </p:nvSpPr>
        <p:spPr>
          <a:xfrm>
            <a:off x="5184331" y="2766900"/>
            <a:ext cx="773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fruitful</a:t>
            </a:r>
            <a:endParaRPr lang="en-US" altLang="zh-CN" sz="2000" dirty="0"/>
          </a:p>
        </p:txBody>
      </p:sp>
    </p:spTree>
    <p:extLst>
      <p:ext uri="{BB962C8B-B14F-4D97-AF65-F5344CB8AC3E}">
        <p14:creationId xmlns:p14="http://schemas.microsoft.com/office/powerpoint/2010/main" val="39964219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84.xml><?xml version="1.0" encoding="utf-8"?>
<p:sld xmlns:a="http://schemas.openxmlformats.org/drawingml/2006/main" xmlns:r="http://schemas.openxmlformats.org/officeDocument/2006/relationships" xmlns:p="http://schemas.openxmlformats.org/presentationml/2006/main">
  <p:cSld name="Slide 86&amp;si=86">
    <p:spTree>
      <p:nvGrpSpPr>
        <p:cNvPr id="1" name=""/>
        <p:cNvGrpSpPr/>
        <p:nvPr/>
      </p:nvGrpSpPr>
      <p:grpSpPr>
        <a:xfrm>
          <a:off x="0" y="0"/>
          <a:ext cx="0" cy="0"/>
          <a:chOff x="0" y="0"/>
          <a:chExt cx="0" cy="0"/>
        </a:xfrm>
      </p:grpSpPr>
      <p:sp>
        <p:nvSpPr>
          <p:cNvPr id="2" name="QB_7_BD.431_1#cd55294df?vja=1&amp;pid=75c6a4c9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3" name="QB_7_AN.432_1#cd55294df.blank?vja=1&amp;pid=75c6a4c9c&amp;color=0,0,0&amp;vpa=187&amp;vtp=1"/>
          <p:cNvSpPr/>
          <p:nvPr/>
        </p:nvSpPr>
        <p:spPr>
          <a:xfrm>
            <a:off x="1049401" y="845313"/>
            <a:ext cx="1323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appointment</a:t>
            </a:r>
            <a:endParaRPr lang="en-US" altLang="zh-CN" sz="2000" dirty="0"/>
          </a:p>
        </p:txBody>
      </p:sp>
      <p:sp>
        <p:nvSpPr>
          <p:cNvPr id="4" name="QB_7_AS.433_1#cd55294df?vja=1&amp;pid=75c6a4c9c&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句意为：三月的一个早晨，五岁的哈马·莫克塔尔走进尼日尔综合示范医院进行一次复诊。设空处作介词for的宾语，结合句意可知，此处表示“预约；约定”，应用名词appointment。</a:t>
            </a:r>
            <a:endParaRPr lang="en-US" altLang="zh-CN" sz="2200" dirty="0"/>
          </a:p>
        </p:txBody>
      </p:sp>
      <p:sp>
        <p:nvSpPr>
          <p:cNvPr id="5" name="QB_7_BD.434_1#c5cfd6a59?vja=1&amp;pid=75c6a4c9c&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6" name="QB_7_AN.435_1#c5cfd6a59.blank?vja=1&amp;pid=75c6a4c9c&amp;color=0,0,0&amp;vpa=188&amp;vtp=1"/>
          <p:cNvSpPr/>
          <p:nvPr/>
        </p:nvSpPr>
        <p:spPr>
          <a:xfrm>
            <a:off x="1011301" y="2072259"/>
            <a:ext cx="901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securely</a:t>
            </a:r>
            <a:endParaRPr lang="en-US" altLang="zh-CN" sz="2000" dirty="0"/>
          </a:p>
        </p:txBody>
      </p:sp>
      <p:sp>
        <p:nvSpPr>
          <p:cNvPr id="7" name="QB_7_AS.436_1#c5cfd6a59?vja=1&amp;pid=75c6a4c9c&amp;color=0,0,0&amp;vtp=1"/>
          <p:cNvSpPr/>
          <p:nvPr/>
        </p:nvSpPr>
        <p:spPr>
          <a:xfrm>
            <a:off x="722376" y="2547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句意为：手术后仅100天，他的双腿——左腿曾骨折且缩短——如今已能稳稳地支撑他行走。设空处修饰动词carry，应用副词securely作状语，意为“安全地，稳固地”。</a:t>
            </a:r>
            <a:endParaRPr lang="en-US" altLang="zh-CN" sz="2200" dirty="0"/>
          </a:p>
        </p:txBody>
      </p:sp>
      <p:sp>
        <p:nvSpPr>
          <p:cNvPr id="8" name="QB_7_BD.437_1#b27b55afe?vja=1&amp;pid=75c6a4c9c&amp;color=0,0,0&amp;vtp=1"/>
          <p:cNvSpPr/>
          <p:nvPr/>
        </p:nvSpPr>
        <p:spPr>
          <a:xfrm>
            <a:off x="722376" y="3354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9" name="QB_7_AN.438_1#b27b55afe.blank?vja=1&amp;pid=75c6a4c9c&amp;color=0,0,0&amp;vpa=189&amp;vtp=1"/>
          <p:cNvSpPr/>
          <p:nvPr/>
        </p:nvSpPr>
        <p:spPr>
          <a:xfrm>
            <a:off x="998601" y="3316859"/>
            <a:ext cx="915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left</a:t>
            </a:r>
            <a:endParaRPr lang="en-US" altLang="zh-CN" sz="2000" dirty="0"/>
          </a:p>
        </p:txBody>
      </p:sp>
      <p:sp>
        <p:nvSpPr>
          <p:cNvPr id="10" name="QB_7_AS.439_1#b27b55afe?vja=1&amp;pid=75c6a4c9c&amp;color=0,0,0&amp;vtp=1"/>
          <p:cNvSpPr/>
          <p:nvPr/>
        </p:nvSpPr>
        <p:spPr>
          <a:xfrm>
            <a:off x="722376" y="37796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句意为：持续的感染接踵而至，他的左腿腿长因此缩短约10厘米。设空处作第二个分句的谓语，结合语境可知，此处陈述过去发生的事情，应用一般过去时；分句主语his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left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leg和leave之间为被动关系，应用被动语态，分句主语是第三人称单数，助动词用was。故填was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left。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name="Slide 87&amp;si=87">
    <p:spTree>
      <p:nvGrpSpPr>
        <p:cNvPr id="1" name=""/>
        <p:cNvGrpSpPr/>
        <p:nvPr/>
      </p:nvGrpSpPr>
      <p:grpSpPr>
        <a:xfrm>
          <a:off x="0" y="0"/>
          <a:ext cx="0" cy="0"/>
          <a:chOff x="0" y="0"/>
          <a:chExt cx="0" cy="0"/>
        </a:xfrm>
      </p:grpSpPr>
      <p:sp>
        <p:nvSpPr>
          <p:cNvPr id="2" name="QB_7_BD.440_1#11dfe51b4?vja=1&amp;pid=75c6a4c9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3" name="QB_7_AN.441_1#11dfe51b4.blank?vja=1&amp;pid=75c6a4c9c&amp;color=0,0,0&amp;vpa=190&amp;vtp=1"/>
          <p:cNvSpPr/>
          <p:nvPr/>
        </p:nvSpPr>
        <p:spPr>
          <a:xfrm>
            <a:off x="1062101" y="858013"/>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4" name="QB_7_AS.442_1#11dfe51b4?vja=1&amp;pid=75c6a4c9c&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地医生坚持认为截肢是唯一的办法，但中国援尼日尔医疗队的专家农医生提出了一种替代方案：伊里扎洛夫技术。alternative意为“可供选择的事物”，是可数名词，此处泛指“一种替代方案”，应用不定冠词，且alternative的发音以元音音素开头，应用不定冠词an。</a:t>
            </a:r>
            <a:endParaRPr lang="en-US" altLang="zh-CN" sz="2200" dirty="0"/>
          </a:p>
        </p:txBody>
      </p:sp>
      <p:sp>
        <p:nvSpPr>
          <p:cNvPr id="5" name="QB_7_BD.443_1#e2addd6f8?vja=1&amp;pid=75c6a4c9c&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7_AN.444_1#e2addd6f8.blank?vja=1&amp;pid=75c6a4c9c&amp;color=0,0,0&amp;vpa=191&amp;vtp=1"/>
          <p:cNvSpPr/>
          <p:nvPr/>
        </p:nvSpPr>
        <p:spPr>
          <a:xfrm>
            <a:off x="1062101" y="2465959"/>
            <a:ext cx="1057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combined</a:t>
            </a:r>
            <a:endParaRPr lang="en-US" altLang="zh-CN" sz="2000" dirty="0"/>
          </a:p>
        </p:txBody>
      </p:sp>
      <p:sp>
        <p:nvSpPr>
          <p:cNvPr id="7" name="QB_7_AS.445_1#e2addd6f8?vja=1&amp;pid=75c6a4c9c&amp;color=0,0,0&amp;vtp=1"/>
          <p:cNvSpPr/>
          <p:nvPr/>
        </p:nvSpPr>
        <p:spPr>
          <a:xfrm>
            <a:off x="722376" y="2928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句意为：借助来自中国的设备，中国外科医生与当地外科医生紧密协作，完成了这台复杂的手术。设空处修饰名词efforts，作定语，结合句意可知，设空处表示“共同的”，故用形容词combined。</a:t>
            </a:r>
            <a:endParaRPr lang="en-US" altLang="zh-CN" sz="2200" dirty="0"/>
          </a:p>
        </p:txBody>
      </p:sp>
      <p:sp>
        <p:nvSpPr>
          <p:cNvPr id="8" name="QB_7_BD.446_1#ecfd40cd4?vja=1&amp;pid=75c6a4c9c&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7_AN.447_1#ecfd40cd4.blank?vja=1&amp;pid=75c6a4c9c&amp;color=0,0,0&amp;vpa=192&amp;vtp=1"/>
          <p:cNvSpPr/>
          <p:nvPr/>
        </p:nvSpPr>
        <p:spPr>
          <a:xfrm>
            <a:off x="1024001" y="4078859"/>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10" name="QB_7_AS.448_1#ecfd40cd4?vja=1&amp;pid=75c6a4c9c&amp;color=0,0,0&amp;vtp=1"/>
          <p:cNvSpPr/>
          <p:nvPr/>
        </p:nvSpPr>
        <p:spPr>
          <a:xfrm>
            <a:off x="722376" y="4541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句意为：如今，莫克塔尔的双腿恢复等长，他又能行走自如了。be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equal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in表示“在某方面相等”，为固定搭配。故填in。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name="Slide 88&amp;si=88">
    <p:spTree>
      <p:nvGrpSpPr>
        <p:cNvPr id="1" name=""/>
        <p:cNvGrpSpPr/>
        <p:nvPr/>
      </p:nvGrpSpPr>
      <p:grpSpPr>
        <a:xfrm>
          <a:off x="0" y="0"/>
          <a:ext cx="0" cy="0"/>
          <a:chOff x="0" y="0"/>
          <a:chExt cx="0" cy="0"/>
        </a:xfrm>
      </p:grpSpPr>
      <p:sp>
        <p:nvSpPr>
          <p:cNvPr id="2" name="QB_7_BD.449_1#d90bf4d45?vja=1&amp;pid=75c6a4c9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3" name="QB_7_AN.450_1#d90bf4d45.blank?vja=1&amp;pid=75c6a4c9c&amp;color=0,0,0&amp;vpa=193&amp;vtp=1"/>
          <p:cNvSpPr/>
          <p:nvPr/>
        </p:nvSpPr>
        <p:spPr>
          <a:xfrm>
            <a:off x="1024001" y="858013"/>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which/that</a:t>
            </a:r>
            <a:endParaRPr lang="en-US" altLang="zh-CN" sz="2000" dirty="0"/>
          </a:p>
        </p:txBody>
      </p:sp>
      <p:sp>
        <p:nvSpPr>
          <p:cNvPr id="4" name="QB_7_AS.451_1#d90bf4d45?vja=1&amp;pid=75c6a4c9c&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句意为：它象征着一段持续半个多世纪的紧密合作关系。设空处引导限制性定语从句，先行词partnership指物，关系词代替先行词在从句中作主语，应用关系代词which或that引导该从句。</a:t>
            </a:r>
            <a:endParaRPr lang="en-US" altLang="zh-CN" sz="2200" dirty="0"/>
          </a:p>
        </p:txBody>
      </p:sp>
      <p:sp>
        <p:nvSpPr>
          <p:cNvPr id="5" name="QB_7_BD.452_1#2f7ecb184?vja=1&amp;pid=75c6a4c9c&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_____________________________</a:t>
            </a:r>
            <a:endParaRPr lang="en-US" altLang="zh-CN" sz="2000" dirty="0"/>
          </a:p>
        </p:txBody>
      </p:sp>
      <p:sp>
        <p:nvSpPr>
          <p:cNvPr id="6" name="QB_7_AN.453_1#2f7ecb184.blank?vja=1&amp;pid=75c6a4c9c&amp;color=0,0,0&amp;vpa=194&amp;vtp=1"/>
          <p:cNvSpPr/>
          <p:nvPr/>
        </p:nvSpPr>
        <p:spPr>
          <a:xfrm>
            <a:off x="1024001" y="2072259"/>
            <a:ext cx="3554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worked/have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working</a:t>
            </a:r>
            <a:endParaRPr lang="en-US" altLang="zh-CN" sz="2000" dirty="0"/>
          </a:p>
        </p:txBody>
      </p:sp>
      <p:sp>
        <p:nvSpPr>
          <p:cNvPr id="7" name="QB_7_AS.454_1#2f7ecb184?vja=1&amp;pid=75c6a4c9c&amp;color=0,0,0&amp;vtp=1"/>
          <p:cNvSpPr/>
          <p:nvPr/>
        </p:nvSpPr>
        <p:spPr>
          <a:xfrm>
            <a:off x="722376" y="25477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句意为：自1976年以来，中国医疗队在撒哈拉沙漠南缘的尼日尔不辞辛劳地工作，为该国的医疗保健体系作出了重大贡献。设空处为句子谓语，结合时间状语Since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1976可知，应用现在完成时，表示动作从过去持续到现在，或用现在完成进行时，表示动作还会继续下去；主语是复数，助动词用have。故填have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worked或have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endParaRPr lang="en-US" altLang="zh-CN" sz="2200" dirty="0"/>
          </a:p>
        </p:txBody>
      </p:sp>
      <p:sp>
        <p:nvSpPr>
          <p:cNvPr id="8" name="QB_7_BD.455_1#637c60eb9?vja=1&amp;pid=75c6a4c9c&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9" name="QB_7_AN.456_1#637c60eb9.blank?vja=1&amp;pid=75c6a4c9c&amp;color=0,0,0&amp;vpa=195&amp;vtp=1"/>
          <p:cNvSpPr/>
          <p:nvPr/>
        </p:nvSpPr>
        <p:spPr>
          <a:xfrm>
            <a:off x="1049401" y="4066159"/>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making</a:t>
            </a:r>
            <a:endParaRPr lang="en-US" altLang="zh-CN" sz="2000" dirty="0"/>
          </a:p>
        </p:txBody>
      </p:sp>
      <p:sp>
        <p:nvSpPr>
          <p:cNvPr id="10" name="QB_7_AS.457_1#637c60eb9?vja=1&amp;pid=75c6a4c9c&amp;color=0,0,0&amp;vtp=1"/>
          <p:cNvSpPr/>
          <p:nvPr/>
        </p:nvSpPr>
        <p:spPr>
          <a:xfrm>
            <a:off x="722376" y="4541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句意见上一题解析。分析句子结构可知，句中已有谓语，设空处应用非谓语动词，make和其逻辑主语Chinese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medical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teams之间为主动关系，应用现在分词作状语。故填making。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87.xml><?xml version="1.0" encoding="utf-8"?>
<p:sld xmlns:a="http://schemas.openxmlformats.org/drawingml/2006/main" xmlns:r="http://schemas.openxmlformats.org/officeDocument/2006/relationships" xmlns:p="http://schemas.openxmlformats.org/presentationml/2006/main">
  <p:cSld name="Slide 89&amp;si=89">
    <p:spTree>
      <p:nvGrpSpPr>
        <p:cNvPr id="1" name=""/>
        <p:cNvGrpSpPr/>
        <p:nvPr/>
      </p:nvGrpSpPr>
      <p:grpSpPr>
        <a:xfrm>
          <a:off x="0" y="0"/>
          <a:ext cx="0" cy="0"/>
          <a:chOff x="0" y="0"/>
          <a:chExt cx="0" cy="0"/>
        </a:xfrm>
      </p:grpSpPr>
      <p:sp>
        <p:nvSpPr>
          <p:cNvPr id="2" name="QB_7_BD.458_1#41f41e0db?vja=1&amp;pid=75c6a4c9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N.459_1#41f41e0db.blank?vja=1&amp;pid=75c6a4c9c&amp;color=0,0,0&amp;vpa=196&amp;vtp=1"/>
          <p:cNvSpPr/>
          <p:nvPr/>
        </p:nvSpPr>
        <p:spPr>
          <a:xfrm>
            <a:off x="1138301" y="858013"/>
            <a:ext cx="773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fruitful</a:t>
            </a:r>
            <a:endParaRPr lang="en-US" altLang="zh-CN" sz="2000" dirty="0"/>
          </a:p>
        </p:txBody>
      </p:sp>
      <p:sp>
        <p:nvSpPr>
          <p:cNvPr id="4" name="QB_7_AS.460_1#41f41e0db?vja=1&amp;pid=75c6a4c9c&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们与中国的合作成果丰硕，他们的专业技能和奉献精神赢得了我们最崇高的敬意。”该医院院长马马内·达乌表示。设空处作表语，结合语境可知，合作的成果是丰硕的，应用形容词fruitful，意为“富有成效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8.xml><?xml version="1.0" encoding="utf-8"?>
<p:sld xmlns:a="http://schemas.openxmlformats.org/drawingml/2006/main" xmlns:r="http://schemas.openxmlformats.org/officeDocument/2006/relationships" xmlns:p="http://schemas.openxmlformats.org/presentationml/2006/main">
  <p:cSld name="Slide 90&amp;si=90">
    <p:spTree>
      <p:nvGrpSpPr>
        <p:cNvPr id="1" name=""/>
        <p:cNvGrpSpPr/>
        <p:nvPr/>
      </p:nvGrpSpPr>
      <p:grpSpPr>
        <a:xfrm>
          <a:off x="0" y="0"/>
          <a:ext cx="0" cy="0"/>
          <a:chOff x="0" y="0"/>
          <a:chExt cx="0" cy="0"/>
        </a:xfrm>
      </p:grpSpPr>
      <p:sp>
        <p:nvSpPr>
          <p:cNvPr id="2" name="C_4#1612bdb59.fixed?vja=1&amp;pid=778928724&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03</a:t>
            </a:r>
            <a:endParaRPr lang="en-US" altLang="zh-CN" sz="7200" dirty="0"/>
          </a:p>
        </p:txBody>
      </p:sp>
      <p:sp>
        <p:nvSpPr>
          <p:cNvPr id="3" name="C_4#1612bdb59.fixed?vja=1&amp;pid=778928724&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3</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Anne</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of</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Green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Gables</a:t>
            </a:r>
            <a:endParaRPr lang="en-US" altLang="zh-CN" sz="4400" dirty="0"/>
          </a:p>
        </p:txBody>
      </p:sp>
      <p:pic>
        <p:nvPicPr>
          <p:cNvPr id="4" name="C_4#1612bdb59.fixed?vja=1&amp;pid=778928724&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1612bdb59.fixed?vja=1&amp;pid=778928724&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name="Slide 92&amp;si=92">
    <p:spTree>
      <p:nvGrpSpPr>
        <p:cNvPr id="1" name=""/>
        <p:cNvGrpSpPr/>
        <p:nvPr/>
      </p:nvGrpSpPr>
      <p:grpSpPr>
        <a:xfrm>
          <a:off x="0" y="0"/>
          <a:ext cx="0" cy="0"/>
          <a:chOff x="0" y="0"/>
          <a:chExt cx="0" cy="0"/>
        </a:xfrm>
      </p:grpSpPr>
      <p:sp>
        <p:nvSpPr>
          <p:cNvPr id="2" name="QM_6_BD.461_1#00f6997d9?vja=1&amp;pid=4b010373b&amp;color=0,0,0&amp;vtp=1&amp;bt=1"/>
          <p:cNvSpPr/>
          <p:nvPr/>
        </p:nvSpPr>
        <p:spPr>
          <a:xfrm>
            <a:off x="722376" y="900000"/>
            <a:ext cx="10753344" cy="4919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strangers,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Journal</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of</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Personality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and</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Social</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Psychology</a:t>
            </a:r>
            <a:r>
              <a:rPr lang="en-US" altLang="zh-CN" sz="2000" b="0" i="0" dirty="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reluctant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Nicholas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Epley,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Chicago.“This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paradox</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Epley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colleagues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strangers—were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discuss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either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participants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predicted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awkward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awkward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conversations</a:t>
            </a:r>
            <a:endParaRPr lang="en-US" altLang="zh-CN" sz="2000"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P_6_BD#849622502?vja=1&amp;pid=84f0a8613&amp;color=0,0,0&amp;vtp=1&amp;bt=1"/>
          <p:cNvSpPr/>
          <p:nvPr/>
        </p:nvSpPr>
        <p:spPr>
          <a:xfrm>
            <a:off x="722376" y="896112"/>
            <a:ext cx="10753344" cy="1113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在空白处填入括号内单词的正确形式。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1.It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reported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many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houses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（destroy）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severe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earthquake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last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weekend.</a:t>
            </a:r>
            <a:endParaRPr lang="en-US" altLang="zh-CN" sz="2000" dirty="0"/>
          </a:p>
        </p:txBody>
      </p:sp>
      <p:sp>
        <p:nvSpPr>
          <p:cNvPr id="4" name="QB_6_AN.55_1#849622502.blank?vja=1&amp;pid=84f0a8613&amp;color=0,0,0&amp;vpa=28&amp;vtp=1"/>
          <p:cNvSpPr/>
          <p:nvPr/>
        </p:nvSpPr>
        <p:spPr>
          <a:xfrm>
            <a:off x="4873752" y="1226312"/>
            <a:ext cx="16637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destroyed</a:t>
            </a:r>
            <a:endParaRPr lang="en-US" altLang="zh-CN" sz="2000" dirty="0"/>
          </a:p>
        </p:txBody>
      </p:sp>
      <p:sp>
        <p:nvSpPr>
          <p:cNvPr id="5" name="QB_6_AS.56_1#f47a951fd?vja=1&amp;pid=84f0a8613&amp;color=0,0,0&amp;vtp=1"/>
          <p:cNvSpPr/>
          <p:nvPr/>
        </p:nvSpPr>
        <p:spPr>
          <a:xfrm>
            <a:off x="722376" y="2087245"/>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根据后面的last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weekend可知，此处要用一般过去时，houses是复数，与destroy之间为被动关系，指“房屋被摧毁”，所以用were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destroyed。</a:t>
            </a:r>
            <a:endParaRPr lang="en-US" altLang="zh-CN" sz="2200" dirty="0"/>
          </a:p>
        </p:txBody>
      </p:sp>
      <p:sp>
        <p:nvSpPr>
          <p:cNvPr id="6" name="QB_6_BD.57_1#92566ff8f?vja=1&amp;pid=84f0a8613&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notes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endParaRPr lang="en-US" altLang="zh-CN" sz="2000" dirty="0"/>
          </a:p>
        </p:txBody>
      </p:sp>
      <p:sp>
        <p:nvSpPr>
          <p:cNvPr id="7" name="QB_6_AN.58_1#92566ff8f.blank?vja=1&amp;pid=84f0a8613&amp;color=0,0,0&amp;vpa=29&amp;vtp=1"/>
          <p:cNvSpPr/>
          <p:nvPr/>
        </p:nvSpPr>
        <p:spPr>
          <a:xfrm>
            <a:off x="2114614" y="2846959"/>
            <a:ext cx="14795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referred</a:t>
            </a:r>
            <a:endParaRPr lang="en-US" altLang="zh-CN" sz="2000" dirty="0"/>
          </a:p>
        </p:txBody>
      </p:sp>
      <p:sp>
        <p:nvSpPr>
          <p:cNvPr id="8" name="QB_6_AS.59_1#92566ff8f?vja=1&amp;pid=84f0a8613&amp;color=0,0,0&amp;vtp=1"/>
          <p:cNvSpPr/>
          <p:nvPr/>
        </p:nvSpPr>
        <p:spPr>
          <a:xfrm>
            <a:off x="722376" y="33097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句意为：上周的分享会中，他的笔记被参考了很多次。____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to在句中作谓语，根据时间状语last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week可知，句子应用一般过去时；主语His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notes与refer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to之间为被动关系，应用被动语态。主语为复数，助动词用were。故填were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referred。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1_1#00f6997d9?vja=1&amp;pid=4b010373b&amp;color=0,0,0&amp;vtp=1&amp;bt=1">
            <a:extLst>
              <a:ext uri="{FF2B5EF4-FFF2-40B4-BE49-F238E27FC236}">
                <a16:creationId xmlns:a16="http://schemas.microsoft.com/office/drawing/2014/main" id="{3DC21720-80A7-F639-67E4-55A8F1A5B557}"/>
              </a:ext>
            </a:extLst>
          </p:cNvPr>
          <p:cNvSpPr/>
          <p:nvPr/>
        </p:nvSpPr>
        <p:spPr>
          <a:xfrm>
            <a:off x="722376" y="900000"/>
            <a:ext cx="10753344" cy="4919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actually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awkward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connectedness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participants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suspected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underestimate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strangers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participants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predict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discussion,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discussion.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average,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consistently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underestimated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revealing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themselves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endParaRPr lang="en-US" altLang="zh-CN" sz="2000" dirty="0"/>
          </a:p>
        </p:txBody>
      </p:sp>
    </p:spTree>
    <p:extLst>
      <p:ext uri="{BB962C8B-B14F-4D97-AF65-F5344CB8AC3E}">
        <p14:creationId xmlns:p14="http://schemas.microsoft.com/office/powerpoint/2010/main" val="1182876807"/>
      </p:ext>
    </p:extLst>
  </p:cSld>
  <p:clrMapOvr>
    <a:masterClrMapping/>
  </p:clrMapOvr>
  <p:transition>
    <p:fade/>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1_1#00f6997d9?vja=1&amp;pid=4b010373b&amp;color=0,0,0&amp;vtp=1&amp;bt=1">
            <a:extLst>
              <a:ext uri="{FF2B5EF4-FFF2-40B4-BE49-F238E27FC236}">
                <a16:creationId xmlns:a16="http://schemas.microsoft.com/office/drawing/2014/main" id="{072A3A6A-6FAB-C27B-0151-DCBA274CA78B}"/>
              </a:ext>
            </a:extLst>
          </p:cNvPr>
          <p:cNvSpPr/>
          <p:nvPr/>
        </p:nvSpPr>
        <p:spPr>
          <a:xfrm>
            <a:off x="722376" y="900000"/>
            <a:ext cx="10753344" cy="1109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actual</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Epley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exchanged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a:t>
            </a:r>
            <a:endParaRPr lang="en-US" altLang="zh-CN" sz="2000" dirty="0"/>
          </a:p>
        </p:txBody>
      </p:sp>
      <p:sp>
        <p:nvSpPr>
          <p:cNvPr id="3" name="QM_6_EX.462_1#00f6997d9?vja=1&amp;pid=4b010373b&amp;color=0,0,0&amp;vtp=1">
            <a:extLst>
              <a:ext uri="{FF2B5EF4-FFF2-40B4-BE49-F238E27FC236}">
                <a16:creationId xmlns:a16="http://schemas.microsoft.com/office/drawing/2014/main" id="{B1FBF6B1-3BD5-71A3-F34E-6B4087D0D0A1}"/>
              </a:ext>
            </a:extLst>
          </p:cNvPr>
          <p:cNvSpPr/>
          <p:nvPr/>
        </p:nvSpPr>
        <p:spPr>
          <a:xfrm>
            <a:off x="722376" y="2052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本文是一篇说明文。文章主要介绍了研究人员通过实验来了解人们为什么不愿意和陌生人进行深层次的交流。</a:t>
            </a:r>
            <a:endParaRPr lang="en-US" altLang="zh-CN" sz="2000" dirty="0"/>
          </a:p>
        </p:txBody>
      </p:sp>
    </p:spTree>
    <p:extLst>
      <p:ext uri="{BB962C8B-B14F-4D97-AF65-F5344CB8AC3E}">
        <p14:creationId xmlns:p14="http://schemas.microsoft.com/office/powerpoint/2010/main" val="305834068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2.xml><?xml version="1.0" encoding="utf-8"?>
<p:sld xmlns:a="http://schemas.openxmlformats.org/drawingml/2006/main" xmlns:r="http://schemas.openxmlformats.org/officeDocument/2006/relationships" xmlns:p="http://schemas.openxmlformats.org/presentationml/2006/main">
  <p:cSld name="Slide 93&amp;si=93">
    <p:spTree>
      <p:nvGrpSpPr>
        <p:cNvPr id="1" name=""/>
        <p:cNvGrpSpPr/>
        <p:nvPr/>
      </p:nvGrpSpPr>
      <p:grpSpPr>
        <a:xfrm>
          <a:off x="0" y="0"/>
          <a:ext cx="0" cy="0"/>
          <a:chOff x="0" y="0"/>
          <a:chExt cx="0" cy="0"/>
        </a:xfrm>
      </p:grpSpPr>
      <p:sp>
        <p:nvSpPr>
          <p:cNvPr id="2" name="QC_7_BD.463_1#f65e095f3?vja=1&amp;pid=00f6997d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“paradox”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64_1#f65e095f3.bracket?vja=1&amp;pid=00f6997d9&amp;color=0,0,0&amp;vpa=197&amp;vtp=1"/>
          <p:cNvSpPr/>
          <p:nvPr/>
        </p:nvSpPr>
        <p:spPr>
          <a:xfrm>
            <a:off x="829316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463_2#f65e095f3.choices?vja=1&amp;pid=00f6997d9&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Complication.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Coherence.</a:t>
            </a:r>
            <a:endParaRPr lang="en-US" altLang="zh-CN" sz="2000" b="0" i="0">
              <a:solidFill>
                <a:srgbClr val="000000"/>
              </a:solidFill>
              <a:latin typeface="SimSun" pitchFamily="34" charset="0"/>
              <a:ea typeface="SimSun" pitchFamily="34" charset="-122"/>
              <a:cs typeface="SimSun" pitchFamily="34" charset="-120"/>
            </a:endParaRPr>
          </a:p>
          <a:p>
            <a:pPr>
              <a:lnSpc>
                <a:spcPct val="125000"/>
              </a:lnSpc>
              <a:tabLst>
                <a:tab pos="5483957" algn="l"/>
              </a:tabLst>
            </a:pP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Transformation.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Contradiction.</a:t>
            </a:r>
            <a:endParaRPr lang="en-US" altLang="zh-CN" sz="2000" dirty="0"/>
          </a:p>
        </p:txBody>
      </p:sp>
      <p:sp>
        <p:nvSpPr>
          <p:cNvPr id="5" name="QC_7_AS.465_1#f65e095f3?vja=1&amp;pid=00f6997d9&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词义猜测题。根据下文中的“If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connecting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meaningful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increases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often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daily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life?”可知，既然与他人产生深层次的交流能提升幸福感，那为什么很多人在日常生活中不会这么做呢？此处表达矛盾的概念，画线词与D项意思相近。故选D项。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3.xml><?xml version="1.0" encoding="utf-8"?>
<p:sld xmlns:a="http://schemas.openxmlformats.org/drawingml/2006/main" xmlns:r="http://schemas.openxmlformats.org/officeDocument/2006/relationships" xmlns:p="http://schemas.openxmlformats.org/presentationml/2006/main">
  <p:cSld name="Slide 94&amp;si=94">
    <p:spTree>
      <p:nvGrpSpPr>
        <p:cNvPr id="1" name=""/>
        <p:cNvGrpSpPr/>
        <p:nvPr/>
      </p:nvGrpSpPr>
      <p:grpSpPr>
        <a:xfrm>
          <a:off x="0" y="0"/>
          <a:ext cx="0" cy="0"/>
          <a:chOff x="0" y="0"/>
          <a:chExt cx="0" cy="0"/>
        </a:xfrm>
      </p:grpSpPr>
      <p:sp>
        <p:nvSpPr>
          <p:cNvPr id="2" name="QC_7_BD.466_1#67b900f0b?vja=1&amp;pid=00f6997d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experiments?(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67_1#67b900f0b.bracket?vja=1&amp;pid=00f6997d9&amp;color=0,0,0&amp;vpa=198&amp;vtp=1"/>
          <p:cNvSpPr/>
          <p:nvPr/>
        </p:nvSpPr>
        <p:spPr>
          <a:xfrm>
            <a:off x="582777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466_2#67b900f0b.choices?vja=1&amp;pid=00f6997d9&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discussed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basis.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participants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familiar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participants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predictions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a:t>
            </a:r>
            <a:endParaRPr lang="en-US" altLang="zh-CN" sz="2000" dirty="0"/>
          </a:p>
        </p:txBody>
      </p:sp>
      <p:sp>
        <p:nvSpPr>
          <p:cNvPr id="5" name="QC_7_AS.468_1#67b900f0b?vja=1&amp;pid=00f6997d9&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answer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question,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Epley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colleagues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designed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several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experiments,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people—mainly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strangers—were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discuss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either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relatively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shallow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topics.”可知，这些实验中并不是所有被讨论的话题都是深入的。故选A项。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4.xml><?xml version="1.0" encoding="utf-8"?>
<p:sld xmlns:a="http://schemas.openxmlformats.org/drawingml/2006/main" xmlns:r="http://schemas.openxmlformats.org/officeDocument/2006/relationships" xmlns:p="http://schemas.openxmlformats.org/presentationml/2006/main">
  <p:cSld name="Slide 95&amp;si=95">
    <p:spTree>
      <p:nvGrpSpPr>
        <p:cNvPr id="1" name=""/>
        <p:cNvGrpSpPr/>
        <p:nvPr/>
      </p:nvGrpSpPr>
      <p:grpSpPr>
        <a:xfrm>
          <a:off x="0" y="0"/>
          <a:ext cx="0" cy="0"/>
          <a:chOff x="0" y="0"/>
          <a:chExt cx="0" cy="0"/>
        </a:xfrm>
      </p:grpSpPr>
      <p:sp>
        <p:nvSpPr>
          <p:cNvPr id="2" name="QC_7_BD.469_1#e0b0e2fc7?vja=1&amp;pid=00f6997d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strangers?(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70_1#e0b0e2fc7.bracket?vja=1&amp;pid=00f6997d9&amp;color=0,0,0&amp;vpa=199&amp;vtp=1"/>
          <p:cNvSpPr/>
          <p:nvPr/>
        </p:nvSpPr>
        <p:spPr>
          <a:xfrm>
            <a:off x="1081824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469_2#e0b0e2fc7.choices?vja=1&amp;pid=00f6997d9&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A.Depth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topic.</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prediction.</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interest.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.Consistency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endParaRPr lang="en-US" altLang="zh-CN" sz="2000" dirty="0"/>
          </a:p>
        </p:txBody>
      </p:sp>
      <p:sp>
        <p:nvSpPr>
          <p:cNvPr id="5" name="QC_7_AS.471_1#e0b0e2fc7?vja=1&amp;pid=00f6997d9&amp;color=0,0,0&amp;vtp=1"/>
          <p:cNvSpPr/>
          <p:nvPr/>
        </p:nvSpPr>
        <p:spPr>
          <a:xfrm>
            <a:off x="722376" y="20778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细节理解题。根据第四段内容，尤其是最后一句“On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average,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consistently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underestimated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interested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partners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可知，研究人员进行了一些实验，要求参与者预测他们的伙伴对这个对话以及对自己的感兴趣程度，最终得出结论，认为人们不会和陌生人进行深层次对话是因为一开始人们就会低估对方对自己的感兴趣程度，即人们会先作出较低的预期。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5.xml><?xml version="1.0" encoding="utf-8"?>
<p:sld xmlns:a="http://schemas.openxmlformats.org/drawingml/2006/main" xmlns:r="http://schemas.openxmlformats.org/officeDocument/2006/relationships" xmlns:p="http://schemas.openxmlformats.org/presentationml/2006/main">
  <p:cSld name="Slide 96&amp;si=96">
    <p:spTree>
      <p:nvGrpSpPr>
        <p:cNvPr id="1" name=""/>
        <p:cNvGrpSpPr/>
        <p:nvPr/>
      </p:nvGrpSpPr>
      <p:grpSpPr>
        <a:xfrm>
          <a:off x="0" y="0"/>
          <a:ext cx="0" cy="0"/>
          <a:chOff x="0" y="0"/>
          <a:chExt cx="0" cy="0"/>
        </a:xfrm>
      </p:grpSpPr>
      <p:sp>
        <p:nvSpPr>
          <p:cNvPr id="2" name="QC_7_BD.472_1#8ee3a7d85?vja=1&amp;pid=00f6997d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advocate?(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73_1#8ee3a7d85.bracket?vja=1&amp;pid=00f6997d9&amp;color=0,0,0&amp;vpa=200&amp;vtp=1"/>
          <p:cNvSpPr/>
          <p:nvPr/>
        </p:nvSpPr>
        <p:spPr>
          <a:xfrm>
            <a:off x="437362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472_2#8ee3a7d85.choices?vja=1&amp;pid=00f6997d9&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A.Giving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conversation.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predictions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C.Engaging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sociable.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D.Striking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in-depth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strangers.</a:t>
            </a:r>
            <a:endParaRPr lang="en-US" altLang="zh-CN" sz="2000" dirty="0"/>
          </a:p>
        </p:txBody>
      </p:sp>
      <p:sp>
        <p:nvSpPr>
          <p:cNvPr id="5" name="QC_7_AS.474_1#8ee3a7d85?vja=1&amp;pid=00f6997d9&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推理判断题。根据全文内容，尤其是最后一段中的“Human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deeply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respond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conversation.If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important,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important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exchanged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return,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considerably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conversation.”可知，本文开篇指出与陌生人进行深度交谈有积极影响，通过研究发现解释人们不愿意与陌生人进行深入交流的原因。由此可推知，本文提倡与陌生人进行深入的交谈。故选D项。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6.xml><?xml version="1.0" encoding="utf-8"?>
<p:sld xmlns:a="http://schemas.openxmlformats.org/drawingml/2006/main" xmlns:r="http://schemas.openxmlformats.org/officeDocument/2006/relationships" xmlns:p="http://schemas.openxmlformats.org/presentationml/2006/main">
  <p:cSld name="Slide 97&amp;si=97">
    <p:spTree>
      <p:nvGrpSpPr>
        <p:cNvPr id="1" name=""/>
        <p:cNvGrpSpPr/>
        <p:nvPr/>
      </p:nvGrpSpPr>
      <p:grpSpPr>
        <a:xfrm>
          <a:off x="0" y="0"/>
          <a:ext cx="0" cy="0"/>
          <a:chOff x="0" y="0"/>
          <a:chExt cx="0" cy="0"/>
        </a:xfrm>
      </p:grpSpPr>
      <p:sp>
        <p:nvSpPr>
          <p:cNvPr id="2" name="QM_6_BD.475_1#facd28cb2?vja=1&amp;pid=4b010373b&amp;color=0,0,0&amp;vtp=1&amp;bt=1"/>
          <p:cNvSpPr/>
          <p:nvPr/>
        </p:nvSpPr>
        <p:spPr>
          <a:xfrm>
            <a:off x="722376" y="900000"/>
            <a:ext cx="10753344" cy="4953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[河北邯郸2024调研考试]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“Individuals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empathy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（同情）</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Barbara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Greenberg,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clinical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psychologist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Connecticut.“Most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honesty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unnecessary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hurt.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Julia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marriage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therapist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Florida,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emphasises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discussions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broken.</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75_1#facd28cb2?vja=1&amp;pid=4b010373b&amp;color=0,0,0&amp;vtp=1&amp;bt=1">
            <a:extLst>
              <a:ext uri="{FF2B5EF4-FFF2-40B4-BE49-F238E27FC236}">
                <a16:creationId xmlns:a16="http://schemas.microsoft.com/office/drawing/2014/main" id="{E3AC0C1D-D9E9-2235-3D06-581D6C7D32E2}"/>
              </a:ext>
            </a:extLst>
          </p:cNvPr>
          <p:cNvSpPr/>
          <p:nvPr/>
        </p:nvSpPr>
        <p:spPr>
          <a:xfrm>
            <a:off x="722376" y="900000"/>
            <a:ext cx="10753344" cy="4919853"/>
          </a:xfrm>
          <a:prstGeom prst="rect">
            <a:avLst/>
          </a:prstGeom>
          <a:noFill/>
          <a:ln/>
        </p:spPr>
        <p:txBody>
          <a:bodyPr wrap="square" lIns="0" tIns="0" rIns="0" bIns="0" rtlCol="0" anchor="t"/>
          <a:lstStyle/>
          <a:p>
            <a:pPr algn="just">
              <a:lnSpc>
                <a:spcPct val="125000"/>
              </a:lnSpc>
            </a:pPr>
            <a:endParaRPr lang="en-US" altLang="zh-CN" sz="2000" b="0" i="0">
              <a:solidFill>
                <a:srgbClr val="000000"/>
              </a:solidFill>
              <a:latin typeface="SimSun" pitchFamily="34" charset="0"/>
              <a:ea typeface="SimSun" pitchFamily="34" charset="-122"/>
              <a:cs typeface="SimSun" pitchFamily="34" charset="-120"/>
            </a:endParaRPr>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daughter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noticeable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excitedly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declaring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emphasise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psychotherapy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sessions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patients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define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daughter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daughter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unconditional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Otherwise,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lies—especially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accountability—can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cycle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mistrust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ultimately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compromising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integrity,”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ourselves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appropriate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honest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endParaRPr lang="en-US" altLang="zh-CN" sz="2000" dirty="0"/>
          </a:p>
        </p:txBody>
      </p:sp>
    </p:spTree>
    <p:extLst>
      <p:ext uri="{BB962C8B-B14F-4D97-AF65-F5344CB8AC3E}">
        <p14:creationId xmlns:p14="http://schemas.microsoft.com/office/powerpoint/2010/main" val="3143650829"/>
      </p:ext>
    </p:extLst>
  </p:cSld>
  <p:clrMapOvr>
    <a:masterClrMapping/>
  </p:clrMapOvr>
  <p:transition>
    <p:fade/>
  </p:transition>
</p:sld>
</file>

<file path=ppt/slides/slide98.xml><?xml version="1.0" encoding="utf-8"?>
<p:sld xmlns:a="http://schemas.openxmlformats.org/drawingml/2006/main" xmlns:r="http://schemas.openxmlformats.org/officeDocument/2006/relationships" xmlns:p="http://schemas.openxmlformats.org/presentationml/2006/main">
  <p:cSld name="Slide 98&amp;si=98">
    <p:spTree>
      <p:nvGrpSpPr>
        <p:cNvPr id="1" name=""/>
        <p:cNvGrpSpPr/>
        <p:nvPr/>
      </p:nvGrpSpPr>
      <p:grpSpPr>
        <a:xfrm>
          <a:off x="0" y="0"/>
          <a:ext cx="0" cy="0"/>
          <a:chOff x="0" y="0"/>
          <a:chExt cx="0" cy="0"/>
        </a:xfrm>
      </p:grpSpPr>
      <p:sp>
        <p:nvSpPr>
          <p:cNvPr id="2" name="QM_6_EX.476_1#facd28cb2?vja=1&amp;pid=4b010373b&amp;color=0,0,0&amp;vtp=1&amp;bt=1"/>
          <p:cNvSpPr/>
          <p:nvPr/>
        </p:nvSpPr>
        <p:spPr>
          <a:xfrm>
            <a:off x="722376" y="900000"/>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议论文。文章主要阐述了善意的谎言可以让人们免受不必要的伤害，但有时候是否讲善意的谎言取决于具体情况。因此，重要的是掌握好什么时候说实话是合适的，什么时候不合适，要在两者之间找到平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9.xml><?xml version="1.0" encoding="utf-8"?>
<p:sld xmlns:a="http://schemas.openxmlformats.org/drawingml/2006/main" xmlns:r="http://schemas.openxmlformats.org/officeDocument/2006/relationships" xmlns:p="http://schemas.openxmlformats.org/presentationml/2006/main">
  <p:cSld name="Slide 99&amp;si=99">
    <p:spTree>
      <p:nvGrpSpPr>
        <p:cNvPr id="1" name=""/>
        <p:cNvGrpSpPr/>
        <p:nvPr/>
      </p:nvGrpSpPr>
      <p:grpSpPr>
        <a:xfrm>
          <a:off x="0" y="0"/>
          <a:ext cx="0" cy="0"/>
          <a:chOff x="0" y="0"/>
          <a:chExt cx="0" cy="0"/>
        </a:xfrm>
      </p:grpSpPr>
      <p:sp>
        <p:nvSpPr>
          <p:cNvPr id="2" name="QC_7_BD.477_1#2c5fb7762?vja=1&amp;pid=facd28cb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Barbara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Greenberg?(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78_1#2c5fb7762.bracket?vja=1&amp;pid=facd28cb2&amp;color=0,0,0&amp;vpa=201&amp;vtp=1"/>
          <p:cNvSpPr/>
          <p:nvPr/>
        </p:nvSpPr>
        <p:spPr>
          <a:xfrm>
            <a:off x="8821992"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477_2#2c5fb7762.choices?vja=1&amp;pid=facd28cb2&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short-lived.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unidentifiable.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trouble-making.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common.</a:t>
            </a:r>
            <a:endParaRPr lang="en-US" altLang="zh-CN" sz="2000" dirty="0"/>
          </a:p>
        </p:txBody>
      </p:sp>
      <p:sp>
        <p:nvSpPr>
          <p:cNvPr id="5" name="QC_7_AS.479_1#2c5fb7762?vja=1&amp;pid=facd28cb2&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across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little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because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understand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100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percent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honesty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beneficial.”可知，根据芭芭拉·格林伯格的说法可知，大多数人都会说一些善意的谎言，由此可知，这是一种很常见的现象。故选D项。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31</TotalTime>
  <Words>18837</Words>
  <Application>Microsoft Office PowerPoint</Application>
  <PresentationFormat>宽屏</PresentationFormat>
  <Paragraphs>1185</Paragraphs>
  <Slides>164</Slides>
  <Notes>142</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164</vt:i4>
      </vt:variant>
    </vt:vector>
  </HeadingPairs>
  <TitlesOfParts>
    <vt:vector size="174" baseType="lpstr">
      <vt:lpstr>仿宋</vt:lpstr>
      <vt:lpstr>汉仪舒圆黑简体</vt:lpstr>
      <vt:lpstr>SimSun</vt:lpstr>
      <vt:lpstr>微软雅黑</vt:lpstr>
      <vt:lpstr>Arial</vt:lpstr>
      <vt:lpstr>Calibri</vt:lpstr>
      <vt:lpstr>Cambria Math</vt:lpstr>
      <vt:lpstr>Impact</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铨 魏</cp:lastModifiedBy>
  <cp:revision>4</cp:revision>
  <dcterms:created xsi:type="dcterms:W3CDTF">2025-10-21T11:39:12Z</dcterms:created>
  <dcterms:modified xsi:type="dcterms:W3CDTF">2025-10-21T12:33:04Z</dcterms:modified>
  <cp:category/>
  <cp:contentStatus/>
</cp:coreProperties>
</file>